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9"/>
  </p:notesMasterIdLst>
  <p:sldIdLst>
    <p:sldId id="447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</p:sldIdLst>
  <p:sldSz cx="9144000" cy="6858000" type="screen4x3"/>
  <p:notesSz cx="6858000" cy="9144000"/>
  <p:custDataLst>
    <p:tags r:id="rId3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1" autoAdjust="0"/>
    <p:restoredTop sz="71048" autoAdjust="0"/>
  </p:normalViewPr>
  <p:slideViewPr>
    <p:cSldViewPr>
      <p:cViewPr varScale="1">
        <p:scale>
          <a:sx n="67" d="100"/>
          <a:sy n="67" d="100"/>
        </p:scale>
        <p:origin x="23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78780-8AA2-4486-A6AC-8B0BBF755685}" type="doc">
      <dgm:prSet loTypeId="urn:microsoft.com/office/officeart/2005/8/layout/arrow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29D268A-4CC2-4018-B361-80F83C9B58BE}">
      <dgm:prSet phldrT="[Text]" custT="1"/>
      <dgm:spPr/>
      <dgm:t>
        <a:bodyPr/>
        <a:lstStyle/>
        <a:p>
          <a:r>
            <a:rPr lang="de-CH" sz="2800" dirty="0" smtClean="0"/>
            <a:t>Niedriges Risiko</a:t>
          </a:r>
          <a:endParaRPr lang="de-CH" sz="2800" dirty="0"/>
        </a:p>
      </dgm:t>
    </dgm:pt>
    <dgm:pt modelId="{106DF343-0C0D-4C67-89BE-3BFE38534035}" type="parTrans" cxnId="{1CB4F170-60B2-4BE8-B6C9-2612B9CB6A5D}">
      <dgm:prSet/>
      <dgm:spPr/>
      <dgm:t>
        <a:bodyPr/>
        <a:lstStyle/>
        <a:p>
          <a:endParaRPr lang="de-CH"/>
        </a:p>
      </dgm:t>
    </dgm:pt>
    <dgm:pt modelId="{AD9D7A5F-F91F-474E-AEC5-F236230DB901}" type="sibTrans" cxnId="{1CB4F170-60B2-4BE8-B6C9-2612B9CB6A5D}">
      <dgm:prSet/>
      <dgm:spPr/>
      <dgm:t>
        <a:bodyPr/>
        <a:lstStyle/>
        <a:p>
          <a:endParaRPr lang="de-CH"/>
        </a:p>
      </dgm:t>
    </dgm:pt>
    <dgm:pt modelId="{BBA4FBAE-E834-43B9-B0CD-D11BB17E4C42}">
      <dgm:prSet phldrT="[Text]" custT="1"/>
      <dgm:spPr/>
      <dgm:t>
        <a:bodyPr/>
        <a:lstStyle/>
        <a:p>
          <a:r>
            <a:rPr lang="de-CH" sz="2800" dirty="0" smtClean="0"/>
            <a:t>Mittleres</a:t>
          </a:r>
          <a:r>
            <a:rPr lang="de-CH" sz="900" dirty="0" smtClean="0"/>
            <a:t> </a:t>
          </a:r>
          <a:r>
            <a:rPr lang="de-CH" sz="2800" dirty="0" smtClean="0"/>
            <a:t>Risiko</a:t>
          </a:r>
          <a:endParaRPr lang="de-CH" sz="2800" dirty="0"/>
        </a:p>
      </dgm:t>
    </dgm:pt>
    <dgm:pt modelId="{2BDB304B-A2A0-4156-B492-303742C3AA34}" type="parTrans" cxnId="{4AA33287-8D47-49EF-8454-DCE31E56F252}">
      <dgm:prSet/>
      <dgm:spPr/>
      <dgm:t>
        <a:bodyPr/>
        <a:lstStyle/>
        <a:p>
          <a:endParaRPr lang="de-CH"/>
        </a:p>
      </dgm:t>
    </dgm:pt>
    <dgm:pt modelId="{0E238E1A-BD92-4DAF-BA26-711036DB9024}" type="sibTrans" cxnId="{4AA33287-8D47-49EF-8454-DCE31E56F252}">
      <dgm:prSet/>
      <dgm:spPr/>
      <dgm:t>
        <a:bodyPr/>
        <a:lstStyle/>
        <a:p>
          <a:endParaRPr lang="de-CH"/>
        </a:p>
      </dgm:t>
    </dgm:pt>
    <dgm:pt modelId="{9837EDAD-5FE3-48C1-884F-AE3ACC7AAC9A}">
      <dgm:prSet phldrT="[Text]" custT="1"/>
      <dgm:spPr/>
      <dgm:t>
        <a:bodyPr/>
        <a:lstStyle/>
        <a:p>
          <a:r>
            <a:rPr lang="de-CH" sz="2800" dirty="0" smtClean="0"/>
            <a:t>Hohes </a:t>
          </a:r>
        </a:p>
        <a:p>
          <a:r>
            <a:rPr lang="de-CH" sz="2800" dirty="0" smtClean="0"/>
            <a:t>Risiko</a:t>
          </a:r>
          <a:endParaRPr lang="de-CH" sz="2800" dirty="0"/>
        </a:p>
      </dgm:t>
    </dgm:pt>
    <dgm:pt modelId="{C31F0AE5-9661-47F4-B701-53C3662B8315}" type="parTrans" cxnId="{1908A02F-F7EC-4A78-96B3-2CE29FD5D094}">
      <dgm:prSet/>
      <dgm:spPr/>
      <dgm:t>
        <a:bodyPr/>
        <a:lstStyle/>
        <a:p>
          <a:endParaRPr lang="de-CH"/>
        </a:p>
      </dgm:t>
    </dgm:pt>
    <dgm:pt modelId="{1F995917-1D49-40B9-9F00-6AABC27EF1D0}" type="sibTrans" cxnId="{1908A02F-F7EC-4A78-96B3-2CE29FD5D094}">
      <dgm:prSet/>
      <dgm:spPr/>
      <dgm:t>
        <a:bodyPr/>
        <a:lstStyle/>
        <a:p>
          <a:endParaRPr lang="de-CH"/>
        </a:p>
      </dgm:t>
    </dgm:pt>
    <dgm:pt modelId="{315041C2-32D4-46D2-AF33-9DF8AAB22A49}" type="pres">
      <dgm:prSet presAssocID="{C5E78780-8AA2-4486-A6AC-8B0BBF755685}" presName="arrowDiagram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E47B676B-00ED-479E-9C56-3E030511C499}" type="pres">
      <dgm:prSet presAssocID="{C5E78780-8AA2-4486-A6AC-8B0BBF755685}" presName="arrow" presStyleLbl="bgShp" presStyleIdx="0" presStyleCnt="1" custLinFactNeighborX="-10121" custLinFactNeighborY="-7718"/>
      <dgm:spPr/>
    </dgm:pt>
    <dgm:pt modelId="{154147C8-615C-4414-8F3C-DAEC21F391DA}" type="pres">
      <dgm:prSet presAssocID="{C5E78780-8AA2-4486-A6AC-8B0BBF755685}" presName="arrowDiagram3" presStyleCnt="0"/>
      <dgm:spPr/>
    </dgm:pt>
    <dgm:pt modelId="{7008646B-A46F-43E0-B3DA-2E4D085588FA}" type="pres">
      <dgm:prSet presAssocID="{329D268A-4CC2-4018-B361-80F83C9B58BE}" presName="bullet3a" presStyleLbl="node1" presStyleIdx="0" presStyleCnt="3" custScaleX="103428" custScaleY="103427" custLinFactX="-100000" custLinFactY="24680" custLinFactNeighborX="-143553" custLinFactNeighborY="100000"/>
      <dgm:spPr/>
    </dgm:pt>
    <dgm:pt modelId="{009AC34C-E6B2-4805-8D84-708475EFDF6A}" type="pres">
      <dgm:prSet presAssocID="{329D268A-4CC2-4018-B361-80F83C9B58BE}" presName="textBox3a" presStyleLbl="revTx" presStyleIdx="0" presStyleCnt="3" custScaleX="168274" custScaleY="93802" custLinFactNeighborX="-4419" custLinFactNeighborY="575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0ADB5D4-645A-4292-8C0E-147A6399ABDB}" type="pres">
      <dgm:prSet presAssocID="{BBA4FBAE-E834-43B9-B0CD-D11BB17E4C42}" presName="bullet3b" presStyleLbl="node1" presStyleIdx="1" presStyleCnt="3" custLinFactNeighborX="439" custLinFactNeighborY="-14276"/>
      <dgm:spPr/>
    </dgm:pt>
    <dgm:pt modelId="{B7DEB589-70B2-40AA-8DEB-195E5547870B}" type="pres">
      <dgm:prSet presAssocID="{BBA4FBAE-E834-43B9-B0CD-D11BB17E4C42}" presName="textBox3b" presStyleLbl="revTx" presStyleIdx="1" presStyleCnt="3" custScaleY="76689" custLinFactNeighborX="17336" custLinFactNeighborY="-257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0E5ECA-2DC5-4991-8156-E1838F7D6E4C}" type="pres">
      <dgm:prSet presAssocID="{9837EDAD-5FE3-48C1-884F-AE3ACC7AAC9A}" presName="bullet3c" presStyleLbl="node1" presStyleIdx="2" presStyleCnt="3" custLinFactNeighborX="-60323" custLinFactNeighborY="37443"/>
      <dgm:spPr/>
    </dgm:pt>
    <dgm:pt modelId="{18A5D810-5564-41C2-BCF7-B0FA4DABC3E6}" type="pres">
      <dgm:prSet presAssocID="{9837EDAD-5FE3-48C1-884F-AE3ACC7AAC9A}" presName="textBox3c" presStyleLbl="revTx" presStyleIdx="2" presStyleCnt="3" custFlipHor="1" custScaleX="70125" custScaleY="98351" custLinFactNeighborX="32807" custLinFactNeighborY="-3204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C206B8E1-F564-46BA-A354-2466EC45AD47}" type="presOf" srcId="{C5E78780-8AA2-4486-A6AC-8B0BBF755685}" destId="{315041C2-32D4-46D2-AF33-9DF8AAB22A49}" srcOrd="0" destOrd="0" presId="urn:microsoft.com/office/officeart/2005/8/layout/arrow2"/>
    <dgm:cxn modelId="{1908A02F-F7EC-4A78-96B3-2CE29FD5D094}" srcId="{C5E78780-8AA2-4486-A6AC-8B0BBF755685}" destId="{9837EDAD-5FE3-48C1-884F-AE3ACC7AAC9A}" srcOrd="2" destOrd="0" parTransId="{C31F0AE5-9661-47F4-B701-53C3662B8315}" sibTransId="{1F995917-1D49-40B9-9F00-6AABC27EF1D0}"/>
    <dgm:cxn modelId="{EB9865DC-23E2-4E93-86B6-AE720956A8E5}" type="presOf" srcId="{329D268A-4CC2-4018-B361-80F83C9B58BE}" destId="{009AC34C-E6B2-4805-8D84-708475EFDF6A}" srcOrd="0" destOrd="0" presId="urn:microsoft.com/office/officeart/2005/8/layout/arrow2"/>
    <dgm:cxn modelId="{61DB23E1-BC63-4C46-868E-1050ED7A3BDB}" type="presOf" srcId="{9837EDAD-5FE3-48C1-884F-AE3ACC7AAC9A}" destId="{18A5D810-5564-41C2-BCF7-B0FA4DABC3E6}" srcOrd="0" destOrd="0" presId="urn:microsoft.com/office/officeart/2005/8/layout/arrow2"/>
    <dgm:cxn modelId="{4AA33287-8D47-49EF-8454-DCE31E56F252}" srcId="{C5E78780-8AA2-4486-A6AC-8B0BBF755685}" destId="{BBA4FBAE-E834-43B9-B0CD-D11BB17E4C42}" srcOrd="1" destOrd="0" parTransId="{2BDB304B-A2A0-4156-B492-303742C3AA34}" sibTransId="{0E238E1A-BD92-4DAF-BA26-711036DB9024}"/>
    <dgm:cxn modelId="{6A30592B-3619-41F4-8A4D-F2F09D4FDF55}" type="presOf" srcId="{BBA4FBAE-E834-43B9-B0CD-D11BB17E4C42}" destId="{B7DEB589-70B2-40AA-8DEB-195E5547870B}" srcOrd="0" destOrd="0" presId="urn:microsoft.com/office/officeart/2005/8/layout/arrow2"/>
    <dgm:cxn modelId="{1CB4F170-60B2-4BE8-B6C9-2612B9CB6A5D}" srcId="{C5E78780-8AA2-4486-A6AC-8B0BBF755685}" destId="{329D268A-4CC2-4018-B361-80F83C9B58BE}" srcOrd="0" destOrd="0" parTransId="{106DF343-0C0D-4C67-89BE-3BFE38534035}" sibTransId="{AD9D7A5F-F91F-474E-AEC5-F236230DB901}"/>
    <dgm:cxn modelId="{27FD4AC1-9F45-48F7-9542-6D533F6ADE80}" type="presParOf" srcId="{315041C2-32D4-46D2-AF33-9DF8AAB22A49}" destId="{E47B676B-00ED-479E-9C56-3E030511C499}" srcOrd="0" destOrd="0" presId="urn:microsoft.com/office/officeart/2005/8/layout/arrow2"/>
    <dgm:cxn modelId="{7F6E0D6A-16F1-4E8D-8CE9-F2ED0A72D84C}" type="presParOf" srcId="{315041C2-32D4-46D2-AF33-9DF8AAB22A49}" destId="{154147C8-615C-4414-8F3C-DAEC21F391DA}" srcOrd="1" destOrd="0" presId="urn:microsoft.com/office/officeart/2005/8/layout/arrow2"/>
    <dgm:cxn modelId="{4AFADAF9-613B-41B2-B41B-FA398AF4F24C}" type="presParOf" srcId="{154147C8-615C-4414-8F3C-DAEC21F391DA}" destId="{7008646B-A46F-43E0-B3DA-2E4D085588FA}" srcOrd="0" destOrd="0" presId="urn:microsoft.com/office/officeart/2005/8/layout/arrow2"/>
    <dgm:cxn modelId="{02FCBF43-8A27-4BBF-B440-53A6C89E6C6E}" type="presParOf" srcId="{154147C8-615C-4414-8F3C-DAEC21F391DA}" destId="{009AC34C-E6B2-4805-8D84-708475EFDF6A}" srcOrd="1" destOrd="0" presId="urn:microsoft.com/office/officeart/2005/8/layout/arrow2"/>
    <dgm:cxn modelId="{B3073C0F-AFA6-4ACD-A5B0-3CEC05C94B58}" type="presParOf" srcId="{154147C8-615C-4414-8F3C-DAEC21F391DA}" destId="{A0ADB5D4-645A-4292-8C0E-147A6399ABDB}" srcOrd="2" destOrd="0" presId="urn:microsoft.com/office/officeart/2005/8/layout/arrow2"/>
    <dgm:cxn modelId="{7517F9FF-C5D9-4E3E-A997-355516FB0464}" type="presParOf" srcId="{154147C8-615C-4414-8F3C-DAEC21F391DA}" destId="{B7DEB589-70B2-40AA-8DEB-195E5547870B}" srcOrd="3" destOrd="0" presId="urn:microsoft.com/office/officeart/2005/8/layout/arrow2"/>
    <dgm:cxn modelId="{DA9DA1FF-CDC6-42C2-8757-7D35E4A60229}" type="presParOf" srcId="{154147C8-615C-4414-8F3C-DAEC21F391DA}" destId="{810E5ECA-2DC5-4991-8156-E1838F7D6E4C}" srcOrd="4" destOrd="0" presId="urn:microsoft.com/office/officeart/2005/8/layout/arrow2"/>
    <dgm:cxn modelId="{EC2C099A-D48F-41B1-BC2A-F8E76EF9F8DB}" type="presParOf" srcId="{154147C8-615C-4414-8F3C-DAEC21F391DA}" destId="{18A5D810-5564-41C2-BCF7-B0FA4DABC3E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DCBB2-0150-487A-B886-1B240590FB0B}" type="datetimeFigureOut">
              <a:rPr lang="de-CH" smtClean="0"/>
              <a:t>26.01.2017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C7DDE-9334-448A-894F-A4EA06A5519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340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BD3EA-AF60-419B-BDC9-0463BAF17123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99843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410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56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964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228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28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733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823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rPr>
              <a:t>.</a:t>
            </a:r>
          </a:p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1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7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5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169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01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05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69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39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05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6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39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68EF3-216C-45F8-B002-3DEF2F1016C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28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foto_titel_bettenhochha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911475"/>
            <a:ext cx="548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balken_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logo_insel_gross_tit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97013"/>
            <a:ext cx="320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5" descr="logo_unibe_tit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554538"/>
            <a:ext cx="16335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45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539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1143000"/>
            <a:ext cx="8458200" cy="39687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82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78811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58345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81000" y="184150"/>
            <a:ext cx="8456613" cy="55070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403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 descr="logo_insel_gross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6576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458200" cy="1828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539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276600"/>
            <a:ext cx="8458200" cy="396875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Grafik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28" y="2060848"/>
            <a:ext cx="2448272" cy="572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602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39472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2488" y="1202365"/>
            <a:ext cx="8382000" cy="51054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7517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2804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23156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74424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1964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1648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0610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1785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29490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6534290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713112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4583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318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0780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78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6742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218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753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36805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balken_schma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0" descr="fu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78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379830" y="6575067"/>
            <a:ext cx="553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 b="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Postoperative Thromboseprophylaxe,</a:t>
            </a:r>
            <a:r>
              <a:rPr lang="de-DE" sz="900" b="0" baseline="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 Dr. med. Dino Kröll</a:t>
            </a:r>
            <a:endParaRPr lang="de-DE" sz="900" b="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8362950" y="6586538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B944F5F-3B3C-461A-A0BE-065836077978}" type="slidenum">
              <a:rPr lang="de-DE" sz="900">
                <a:solidFill>
                  <a:srgbClr val="FFFFFF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411163" y="87313"/>
            <a:ext cx="41120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 b="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Department </a:t>
            </a:r>
            <a:r>
              <a:rPr lang="de-DE" sz="900" b="0" dirty="0" err="1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of</a:t>
            </a:r>
            <a:r>
              <a:rPr lang="de-DE" sz="900" b="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de-DE" sz="900" b="0" dirty="0" err="1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Visceral</a:t>
            </a:r>
            <a:r>
              <a:rPr lang="de-DE" sz="900" b="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de-DE" sz="900" b="0" dirty="0" err="1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Surgery</a:t>
            </a:r>
            <a:r>
              <a:rPr lang="de-DE" sz="900" b="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de-DE" sz="900" b="0" dirty="0" err="1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and</a:t>
            </a:r>
            <a:r>
              <a:rPr lang="de-DE" sz="900" b="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de-DE" sz="900" b="0" dirty="0" err="1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Medicine</a:t>
            </a:r>
            <a:r>
              <a:rPr lang="de-DE" sz="900" b="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, University</a:t>
            </a:r>
            <a:r>
              <a:rPr lang="de-DE" sz="900" b="0" baseline="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 Hospital Bern, </a:t>
            </a:r>
            <a:r>
              <a:rPr lang="de-DE" sz="900" b="0" baseline="0" dirty="0" err="1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Switzerland</a:t>
            </a:r>
            <a:endParaRPr lang="de-DE" sz="900" b="0" dirty="0" smtClean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4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906463" indent="-139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241425" indent="-1444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576388" indent="-1444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33588" indent="-14446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490788" indent="-14446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947988" indent="-14446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405188" indent="-14446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balken_schm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0" descr="fus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527800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06400" y="6586538"/>
            <a:ext cx="553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 b="1" dirty="0" smtClean="0">
                <a:solidFill>
                  <a:srgbClr val="FFFFFF"/>
                </a:solidFill>
              </a:rPr>
              <a:t>D. Kröll</a:t>
            </a:r>
            <a:endParaRPr lang="de-DE" sz="900" b="1" dirty="0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362950" y="65865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6F1D7A-2A60-4811-9F92-0A5C50931694}" type="slidenum">
              <a:rPr lang="de-DE" sz="9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900">
              <a:solidFill>
                <a:srgbClr val="FFFFFF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11163" y="87313"/>
            <a:ext cx="248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 dirty="0">
                <a:solidFill>
                  <a:srgbClr val="FFFFFF"/>
                </a:solidFill>
              </a:rPr>
              <a:t>Department </a:t>
            </a:r>
            <a:r>
              <a:rPr lang="de-DE" sz="900" dirty="0" err="1">
                <a:solidFill>
                  <a:srgbClr val="FFFFFF"/>
                </a:solidFill>
              </a:rPr>
              <a:t>of</a:t>
            </a:r>
            <a:r>
              <a:rPr lang="de-DE" sz="900" dirty="0">
                <a:solidFill>
                  <a:srgbClr val="FFFFFF"/>
                </a:solidFill>
              </a:rPr>
              <a:t> </a:t>
            </a:r>
            <a:r>
              <a:rPr lang="de-DE" sz="900" dirty="0" err="1">
                <a:solidFill>
                  <a:srgbClr val="FFFFFF"/>
                </a:solidFill>
              </a:rPr>
              <a:t>Visceral</a:t>
            </a:r>
            <a:r>
              <a:rPr lang="de-DE" sz="900" dirty="0">
                <a:solidFill>
                  <a:srgbClr val="FFFFFF"/>
                </a:solidFill>
              </a:rPr>
              <a:t> </a:t>
            </a:r>
            <a:r>
              <a:rPr lang="de-DE" sz="900" dirty="0" err="1">
                <a:solidFill>
                  <a:srgbClr val="FFFFFF"/>
                </a:solidFill>
              </a:rPr>
              <a:t>Surgery</a:t>
            </a:r>
            <a:r>
              <a:rPr lang="de-DE" sz="900" dirty="0">
                <a:solidFill>
                  <a:srgbClr val="FFFFFF"/>
                </a:solidFill>
              </a:rPr>
              <a:t> </a:t>
            </a:r>
            <a:r>
              <a:rPr lang="de-DE" sz="900" dirty="0" err="1">
                <a:solidFill>
                  <a:srgbClr val="FFFFFF"/>
                </a:solidFill>
              </a:rPr>
              <a:t>and</a:t>
            </a:r>
            <a:r>
              <a:rPr lang="de-DE" sz="900" dirty="0">
                <a:solidFill>
                  <a:srgbClr val="FFFFFF"/>
                </a:solidFill>
              </a:rPr>
              <a:t> </a:t>
            </a:r>
            <a:r>
              <a:rPr lang="de-DE" sz="900" dirty="0" err="1">
                <a:solidFill>
                  <a:srgbClr val="FFFFFF"/>
                </a:solidFill>
              </a:rPr>
              <a:t>Medicine</a:t>
            </a:r>
            <a:endParaRPr lang="de-DE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93D3"/>
          </a:solidFill>
          <a:latin typeface="Arial" charset="0"/>
          <a:ea typeface="ＭＳ Ｐゴシック" pitchFamily="1" charset="-128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906463" indent="-139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241425" indent="-1444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576388" indent="-1444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335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4907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9479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405188" indent="-1444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480" y="548680"/>
            <a:ext cx="8610600" cy="381000"/>
          </a:xfrm>
        </p:spPr>
        <p:txBody>
          <a:bodyPr/>
          <a:lstStyle/>
          <a:p>
            <a:pPr algn="ctr" eaLnBrk="1" hangingPunct="1"/>
            <a:r>
              <a:rPr lang="de-CH" sz="3200" dirty="0" smtClean="0"/>
              <a:t>Postoperative Thromboseprophylaxe</a:t>
            </a:r>
            <a:r>
              <a:rPr lang="de-CH" sz="3200" dirty="0"/>
              <a:t/>
            </a:r>
            <a:br>
              <a:rPr lang="de-CH" sz="3200" dirty="0"/>
            </a:br>
            <a:endParaRPr lang="en-US" sz="32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-20275" y="5841168"/>
            <a:ext cx="8458200" cy="322836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D. Kröll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81000" y="6321425"/>
            <a:ext cx="8779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	 Department of Visceral Surgery and Medicine, </a:t>
            </a:r>
            <a:r>
              <a:rPr lang="en-US" sz="2000" dirty="0" err="1" smtClean="0">
                <a:solidFill>
                  <a:srgbClr val="000000"/>
                </a:solidFill>
              </a:rPr>
              <a:t>Inselspital</a:t>
            </a:r>
            <a:r>
              <a:rPr lang="en-US" sz="2000" dirty="0" smtClean="0">
                <a:solidFill>
                  <a:srgbClr val="000000"/>
                </a:solidFill>
              </a:rPr>
              <a:t> Bern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93448" y="5930777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000000"/>
                </a:solidFill>
              </a:rPr>
              <a:t>	</a:t>
            </a: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</a:rPr>
              <a:t>	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52266" y="4581128"/>
            <a:ext cx="5591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rgbClr val="000000"/>
                </a:solidFill>
              </a:rPr>
              <a:t> </a:t>
            </a:r>
            <a:endParaRPr lang="de-CH" sz="2400" b="1" dirty="0">
              <a:solidFill>
                <a:srgbClr val="000000"/>
              </a:solidFill>
            </a:endParaRPr>
          </a:p>
        </p:txBody>
      </p:sp>
      <p:pic>
        <p:nvPicPr>
          <p:cNvPr id="12" name="Picture 39" descr="bettenhochhaus_A00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606" y="3302955"/>
            <a:ext cx="3656416" cy="1943529"/>
          </a:xfrm>
          <a:prstGeom prst="rect">
            <a:avLst/>
          </a:prstGeom>
          <a:noFill/>
        </p:spPr>
      </p:pic>
      <p:pic>
        <p:nvPicPr>
          <p:cNvPr id="11" name="Picture 15" descr="balken_tit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191" y="2010730"/>
            <a:ext cx="9144000" cy="1292225"/>
          </a:xfrm>
          <a:prstGeom prst="rect">
            <a:avLst/>
          </a:prstGeom>
          <a:noFill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21" y="2036226"/>
            <a:ext cx="2508555" cy="12546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8" y="5656296"/>
            <a:ext cx="1093525" cy="94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69" y="3576039"/>
            <a:ext cx="2352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n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7" y="3302955"/>
            <a:ext cx="3006296" cy="200221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6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Thromboseprophylaxe in der </a:t>
            </a:r>
            <a:r>
              <a:rPr lang="de-CH" dirty="0" smtClean="0"/>
              <a:t>Allgemeinchirurgie</a:t>
            </a:r>
            <a:endParaRPr lang="de-CH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26438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70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400" dirty="0">
                <a:solidFill>
                  <a:schemeClr val="tx1"/>
                </a:solidFill>
              </a:rPr>
              <a:t>Thrombose - </a:t>
            </a:r>
            <a:r>
              <a:rPr lang="en-US" altLang="de-DE" sz="2400" dirty="0" err="1">
                <a:solidFill>
                  <a:schemeClr val="tx1"/>
                </a:solidFill>
              </a:rPr>
              <a:t>Risiko</a:t>
            </a:r>
            <a:r>
              <a:rPr lang="en-US" altLang="de-DE" sz="2400" dirty="0">
                <a:solidFill>
                  <a:schemeClr val="tx1"/>
                </a:solidFill>
              </a:rPr>
              <a:t> </a:t>
            </a:r>
            <a:br>
              <a:rPr lang="en-US" altLang="de-DE" sz="2400" dirty="0">
                <a:solidFill>
                  <a:schemeClr val="tx1"/>
                </a:solidFill>
              </a:rPr>
            </a:br>
            <a:r>
              <a:rPr lang="en-US" altLang="de-DE" sz="2400" dirty="0" err="1">
                <a:solidFill>
                  <a:schemeClr val="tx1"/>
                </a:solidFill>
              </a:rPr>
              <a:t>mit</a:t>
            </a:r>
            <a:r>
              <a:rPr lang="en-US" altLang="de-DE" sz="2400" dirty="0">
                <a:solidFill>
                  <a:schemeClr val="tx1"/>
                </a:solidFill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</a:rPr>
              <a:t>medikamentöser</a:t>
            </a:r>
            <a:r>
              <a:rPr lang="en-US" altLang="de-DE" sz="2400" dirty="0">
                <a:solidFill>
                  <a:schemeClr val="tx1"/>
                </a:solidFill>
              </a:rPr>
              <a:t> </a:t>
            </a:r>
            <a:r>
              <a:rPr lang="en-US" altLang="de-DE" sz="2400" dirty="0" err="1">
                <a:solidFill>
                  <a:schemeClr val="tx1"/>
                </a:solidFill>
              </a:rPr>
              <a:t>Prophylaxe</a:t>
            </a:r>
            <a:r>
              <a:rPr lang="en-US" altLang="de-DE" sz="2400" dirty="0">
                <a:solidFill>
                  <a:schemeClr val="tx1"/>
                </a:solidFill>
              </a:rPr>
              <a:t> 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12776"/>
            <a:ext cx="8382000" cy="5105400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Abdominal- und </a:t>
            </a:r>
            <a:r>
              <a:rPr lang="de-CH" dirty="0" err="1"/>
              <a:t>Viszeralchirurgie</a:t>
            </a:r>
            <a:endParaRPr lang="de-CH" dirty="0"/>
          </a:p>
          <a:p>
            <a:endParaRPr lang="de-CH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CH" sz="2800" dirty="0" smtClean="0"/>
              <a:t>35 </a:t>
            </a:r>
            <a:r>
              <a:rPr lang="de-CH" sz="2800" dirty="0"/>
              <a:t>Studien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sz="2800" dirty="0" smtClean="0"/>
              <a:t>9.076 </a:t>
            </a:r>
            <a:r>
              <a:rPr lang="de-CH" sz="2800" dirty="0"/>
              <a:t>Patienten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sz="2800" dirty="0" smtClean="0"/>
              <a:t>Standardheparin  </a:t>
            </a:r>
            <a:r>
              <a:rPr lang="de-CH" sz="2800" dirty="0"/>
              <a:t>vs.  NMH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CH" sz="2800" dirty="0" smtClean="0"/>
              <a:t>TVT</a:t>
            </a:r>
            <a:r>
              <a:rPr lang="de-CH" sz="2800" dirty="0"/>
              <a:t>:  	5,7 %  /  4,1 %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CH" sz="2800" dirty="0" smtClean="0"/>
              <a:t>LUE</a:t>
            </a:r>
            <a:r>
              <a:rPr lang="de-CH" sz="2800" dirty="0"/>
              <a:t>: 	0,7 %  / 0,2 %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CH" sz="2800" dirty="0" err="1" smtClean="0"/>
              <a:t>tödl.LUE</a:t>
            </a:r>
            <a:r>
              <a:rPr lang="de-CH" sz="2800" dirty="0"/>
              <a:t>: 	0,15 % / 0,02 </a:t>
            </a:r>
            <a:r>
              <a:rPr lang="de-CH" dirty="0"/>
              <a:t>%</a:t>
            </a:r>
          </a:p>
          <a:p>
            <a:endParaRPr lang="de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13" y="620688"/>
            <a:ext cx="3500487" cy="26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453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>
                <a:solidFill>
                  <a:schemeClr val="tx1"/>
                </a:solidFill>
              </a:rPr>
              <a:t>Schon aus </a:t>
            </a:r>
            <a:r>
              <a:rPr lang="de-DE" altLang="de-DE" sz="2800" dirty="0" smtClean="0">
                <a:solidFill>
                  <a:schemeClr val="tx1"/>
                </a:solidFill>
              </a:rPr>
              <a:t>Praktikabilitätsgründen </a:t>
            </a:r>
            <a:r>
              <a:rPr lang="de-DE" altLang="de-DE" sz="2800" dirty="0">
                <a:solidFill>
                  <a:schemeClr val="tx1"/>
                </a:solidFill>
              </a:rPr>
              <a:t>sollte überlegt werden, ob nicht alle Patienten generell eine medikamentöse Thromboseprophylaxe …</a:t>
            </a:r>
            <a:endParaRPr lang="de-CH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261917"/>
            <a:ext cx="8382000" cy="298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733747" y="6134317"/>
            <a:ext cx="338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800" dirty="0"/>
              <a:t>P. </a:t>
            </a:r>
            <a:r>
              <a:rPr lang="de-DE" altLang="de-DE" sz="1800" dirty="0" err="1"/>
              <a:t>Kujath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Vascular</a:t>
            </a:r>
            <a:r>
              <a:rPr lang="de-DE" altLang="de-DE" sz="1800" dirty="0"/>
              <a:t> Care 2005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475586" y="5414963"/>
            <a:ext cx="8161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charset="0"/>
              </a:rPr>
              <a:t>… entsprechend dem hohen Risiko erhalten sollten.“…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5364088" y="3429000"/>
            <a:ext cx="1800200" cy="14401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9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Laparoskopische</a:t>
            </a:r>
            <a:r>
              <a:rPr lang="de-CH" dirty="0" smtClean="0"/>
              <a:t> Eingriffe vs. offene Chirurgie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r>
              <a:rPr lang="de-CH" b="1" dirty="0" smtClean="0"/>
              <a:t>Für </a:t>
            </a:r>
            <a:r>
              <a:rPr lang="de-CH" b="1" dirty="0" err="1" smtClean="0"/>
              <a:t>lap</a:t>
            </a:r>
            <a:r>
              <a:rPr lang="de-CH" b="1" dirty="0" smtClean="0"/>
              <a:t>. Eingriffe </a:t>
            </a:r>
            <a:r>
              <a:rPr lang="de-CH" b="1" dirty="0"/>
              <a:t>und Operationen mit minimal invasivem </a:t>
            </a:r>
            <a:r>
              <a:rPr lang="de-CH" b="1" dirty="0" smtClean="0"/>
              <a:t>Zugang </a:t>
            </a:r>
            <a:r>
              <a:rPr lang="de-CH" b="1" dirty="0"/>
              <a:t>(minimal </a:t>
            </a:r>
            <a:r>
              <a:rPr lang="de-CH" b="1" dirty="0" err="1"/>
              <a:t>access</a:t>
            </a:r>
            <a:r>
              <a:rPr lang="de-CH" b="1" dirty="0"/>
              <a:t> </a:t>
            </a:r>
            <a:r>
              <a:rPr lang="de-CH" b="1" dirty="0" err="1"/>
              <a:t>surgery</a:t>
            </a:r>
            <a:r>
              <a:rPr lang="de-CH" b="1" dirty="0"/>
              <a:t>) gelten die gleichen Indikationen zur VTE-Prophylaxe </a:t>
            </a:r>
            <a:r>
              <a:rPr lang="de-CH" b="1" dirty="0" smtClean="0"/>
              <a:t>wie </a:t>
            </a:r>
            <a:r>
              <a:rPr lang="de-CH" b="1" dirty="0"/>
              <a:t>bei offenen </a:t>
            </a:r>
            <a:r>
              <a:rPr lang="de-CH" b="1" dirty="0" smtClean="0"/>
              <a:t>Eingriffen im </a:t>
            </a:r>
            <a:r>
              <a:rPr lang="de-CH" b="1" dirty="0"/>
              <a:t>Bauch- </a:t>
            </a:r>
            <a:r>
              <a:rPr lang="de-CH" b="1" dirty="0" smtClean="0"/>
              <a:t>und Beckenbereich</a:t>
            </a:r>
            <a:r>
              <a:rPr lang="de-CH" b="1" dirty="0"/>
              <a:t>. </a:t>
            </a:r>
            <a:endParaRPr lang="de-CH" b="1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r>
              <a:rPr lang="de-CH" sz="1800" dirty="0" smtClean="0"/>
              <a:t>Einige </a:t>
            </a:r>
            <a:r>
              <a:rPr lang="de-CH" sz="1800" dirty="0"/>
              <a:t>Studien zeigen, dass die VTE-Inzidenz nach </a:t>
            </a:r>
            <a:r>
              <a:rPr lang="de-CH" sz="1800" dirty="0" err="1"/>
              <a:t>laparoskopischen</a:t>
            </a:r>
            <a:r>
              <a:rPr lang="de-CH" sz="1800" dirty="0"/>
              <a:t> Operationen niedriger als nach offenen Eingriffen </a:t>
            </a:r>
            <a:r>
              <a:rPr lang="de-CH" sz="1800" dirty="0" smtClean="0"/>
              <a:t>ist, doch </a:t>
            </a:r>
            <a:r>
              <a:rPr lang="de-CH" sz="1800" dirty="0" err="1" smtClean="0"/>
              <a:t>expositionelle</a:t>
            </a:r>
            <a:r>
              <a:rPr lang="de-CH" sz="1800" dirty="0" smtClean="0"/>
              <a:t> Risiken waren gering.</a:t>
            </a:r>
            <a:endParaRPr lang="de-CH" sz="1800" dirty="0"/>
          </a:p>
        </p:txBody>
      </p:sp>
      <p:sp>
        <p:nvSpPr>
          <p:cNvPr id="4" name="Rechteck 3"/>
          <p:cNvSpPr/>
          <p:nvPr/>
        </p:nvSpPr>
        <p:spPr>
          <a:xfrm>
            <a:off x="1043608" y="544522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800" b="0" dirty="0"/>
              <a:t>aus den Leitlinien der Chirurgie </a:t>
            </a:r>
            <a:r>
              <a:rPr lang="de-CH" sz="1800" b="0" dirty="0" smtClean="0"/>
              <a:t>2015</a:t>
            </a:r>
            <a:endParaRPr lang="de-CH" sz="1800" b="0" dirty="0"/>
          </a:p>
        </p:txBody>
      </p:sp>
    </p:spTree>
    <p:extLst>
      <p:ext uri="{BB962C8B-B14F-4D97-AF65-F5344CB8AC3E}">
        <p14:creationId xmlns:p14="http://schemas.microsoft.com/office/powerpoint/2010/main" val="1125209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Dauer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r>
              <a:rPr lang="de-CH" sz="1800" dirty="0" smtClean="0"/>
              <a:t>aus </a:t>
            </a:r>
            <a:r>
              <a:rPr lang="de-CH" sz="1800" dirty="0"/>
              <a:t>den Leitlinien der Chirurgie 2003, </a:t>
            </a:r>
            <a:r>
              <a:rPr lang="de-CH" sz="1800" dirty="0" err="1"/>
              <a:t>Chest</a:t>
            </a:r>
            <a:r>
              <a:rPr lang="de-CH" sz="1800" dirty="0"/>
              <a:t> </a:t>
            </a:r>
            <a:r>
              <a:rPr lang="de-CH" sz="1800" dirty="0" smtClean="0"/>
              <a:t>2004, ASCO 2013</a:t>
            </a:r>
            <a:endParaRPr lang="de-CH" sz="1800" dirty="0"/>
          </a:p>
          <a:p>
            <a:endParaRPr lang="de-CH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1650" y="1495425"/>
            <a:ext cx="7918450" cy="40878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3600" dirty="0" smtClean="0">
                <a:solidFill>
                  <a:srgbClr val="FFFFFF"/>
                </a:solidFill>
                <a:latin typeface="Arial" charset="0"/>
                <a:ea typeface="+mn-ea"/>
              </a:rPr>
              <a:t>Dauer einer </a:t>
            </a:r>
            <a:br>
              <a:rPr lang="de-DE" altLang="de-DE" sz="3600" dirty="0" smtClean="0">
                <a:solidFill>
                  <a:srgbClr val="FFFFFF"/>
                </a:solidFill>
                <a:latin typeface="Arial" charset="0"/>
                <a:ea typeface="+mn-ea"/>
              </a:rPr>
            </a:br>
            <a:r>
              <a:rPr lang="de-DE" altLang="de-DE" sz="3600" dirty="0" err="1" smtClean="0">
                <a:solidFill>
                  <a:srgbClr val="FFFFFF"/>
                </a:solidFill>
                <a:latin typeface="Arial" charset="0"/>
                <a:ea typeface="+mn-ea"/>
              </a:rPr>
              <a:t>Thromboembolieprophylaxe</a:t>
            </a:r>
            <a:r>
              <a:rPr lang="de-DE" altLang="de-DE" sz="3600" dirty="0" smtClean="0">
                <a:solidFill>
                  <a:srgbClr val="FFFFFF"/>
                </a:solidFill>
                <a:latin typeface="Arial" charset="0"/>
                <a:ea typeface="+mn-ea"/>
              </a:rPr>
              <a:t> </a:t>
            </a:r>
            <a:br>
              <a:rPr lang="de-DE" altLang="de-DE" sz="3600" dirty="0" smtClean="0">
                <a:solidFill>
                  <a:srgbClr val="FFFFFF"/>
                </a:solidFill>
                <a:latin typeface="Arial" charset="0"/>
                <a:ea typeface="+mn-ea"/>
              </a:rPr>
            </a:br>
            <a:r>
              <a:rPr lang="de-DE" altLang="de-DE" sz="3600" dirty="0" smtClean="0">
                <a:solidFill>
                  <a:srgbClr val="FFFFFF"/>
                </a:solidFill>
                <a:latin typeface="Arial" charset="0"/>
                <a:ea typeface="+mn-ea"/>
              </a:rPr>
              <a:t>bei operativen Patienten</a:t>
            </a:r>
          </a:p>
          <a:p>
            <a:pPr eaLnBrk="1" hangingPunct="1"/>
            <a:endParaRPr lang="de-DE" altLang="de-DE" sz="1800" dirty="0" smtClean="0">
              <a:solidFill>
                <a:srgbClr val="FFFFFF"/>
              </a:solidFill>
              <a:latin typeface="Arial" charset="0"/>
              <a:ea typeface="+mn-ea"/>
            </a:endParaRPr>
          </a:p>
          <a:p>
            <a:pPr eaLnBrk="1" hangingPunct="1"/>
            <a:endParaRPr lang="de-DE" altLang="de-DE" sz="4000" dirty="0" smtClean="0">
              <a:solidFill>
                <a:srgbClr val="FFFFFF"/>
              </a:solidFill>
              <a:latin typeface="Arial" charset="0"/>
              <a:ea typeface="+mn-ea"/>
            </a:endParaRPr>
          </a:p>
          <a:p>
            <a:pPr eaLnBrk="1" hangingPunct="1"/>
            <a:r>
              <a:rPr lang="de-DE" altLang="de-DE" sz="3600" dirty="0" smtClean="0">
                <a:solidFill>
                  <a:srgbClr val="FFFFFF"/>
                </a:solidFill>
                <a:latin typeface="Arial" charset="0"/>
                <a:ea typeface="+mn-ea"/>
              </a:rPr>
              <a:t>			Allgemein: </a:t>
            </a:r>
          </a:p>
          <a:p>
            <a:pPr eaLnBrk="1" hangingPunct="1"/>
            <a:r>
              <a:rPr lang="de-DE" altLang="de-DE" sz="3600" dirty="0" smtClean="0">
                <a:solidFill>
                  <a:srgbClr val="FFFFFF"/>
                </a:solidFill>
                <a:latin typeface="Arial" charset="0"/>
                <a:ea typeface="+mn-ea"/>
              </a:rPr>
              <a:t>			7 bis 10 Tage</a:t>
            </a:r>
          </a:p>
          <a:p>
            <a:pPr eaLnBrk="1" hangingPunct="1"/>
            <a:endParaRPr lang="de-DE" altLang="de-DE" dirty="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10800000" flipH="1">
            <a:off x="1273175" y="3719513"/>
            <a:ext cx="1296988" cy="14097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10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25" y="2252913"/>
            <a:ext cx="5095238" cy="39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9545"/>
            <a:ext cx="7892602" cy="194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597982" y="6237312"/>
            <a:ext cx="2805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600" b="0" i="1" dirty="0"/>
              <a:t>Ann </a:t>
            </a:r>
            <a:r>
              <a:rPr lang="de-CH" sz="1600" b="0" i="1" dirty="0" err="1"/>
              <a:t>Surg</a:t>
            </a:r>
            <a:r>
              <a:rPr lang="de-CH" sz="1600" b="0" i="1" dirty="0"/>
              <a:t> </a:t>
            </a:r>
            <a:r>
              <a:rPr lang="de-CH" sz="1600" b="0" dirty="0" smtClean="0"/>
              <a:t>2016 259:665–669</a:t>
            </a:r>
            <a:endParaRPr lang="de-CH" sz="1600" dirty="0"/>
          </a:p>
        </p:txBody>
      </p:sp>
      <p:sp>
        <p:nvSpPr>
          <p:cNvPr id="7" name="Ellipse 6"/>
          <p:cNvSpPr/>
          <p:nvPr/>
        </p:nvSpPr>
        <p:spPr bwMode="auto">
          <a:xfrm>
            <a:off x="4257708" y="2780928"/>
            <a:ext cx="3188519" cy="146070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715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FAME-STUDY</a:t>
            </a:r>
            <a:endParaRPr lang="de-C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2020"/>
            <a:ext cx="4032448" cy="28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5"/>
          <a:stretch/>
        </p:blipFill>
        <p:spPr bwMode="auto">
          <a:xfrm>
            <a:off x="539552" y="4183360"/>
            <a:ext cx="4078038" cy="202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716016" cy="356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33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Komplikationen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Postoperative Blutungskomplikationen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Blutungsrisiko </a:t>
            </a:r>
            <a:r>
              <a:rPr lang="de-CH" dirty="0"/>
              <a:t>bei rückenmarksnaher </a:t>
            </a:r>
            <a:r>
              <a:rPr lang="de-CH" dirty="0" smtClean="0"/>
              <a:t>Leitungsanästhesie</a:t>
            </a:r>
          </a:p>
          <a:p>
            <a:pPr>
              <a:buFont typeface="Symbol" panose="05050102010706020507" pitchFamily="18" charset="2"/>
              <a:buChar char="-"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Cave: bei Niereninsuffizienz CRL&lt; 30 ml/min </a:t>
            </a:r>
            <a:r>
              <a:rPr lang="de-CH" dirty="0" smtClean="0"/>
              <a:t>Dosisanpassung oder Wechsel auf UFH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 </a:t>
            </a:r>
            <a:r>
              <a:rPr lang="de-CH" dirty="0" err="1" smtClean="0"/>
              <a:t>Heparininduzierte</a:t>
            </a:r>
            <a:r>
              <a:rPr lang="de-CH" dirty="0" smtClean="0"/>
              <a:t> </a:t>
            </a:r>
            <a:r>
              <a:rPr lang="de-CH" dirty="0" err="1" smtClean="0"/>
              <a:t>Thrombozytopenien</a:t>
            </a:r>
            <a:r>
              <a:rPr lang="de-CH" dirty="0" smtClean="0"/>
              <a:t> (HIT TYP II)</a:t>
            </a:r>
          </a:p>
          <a:p>
            <a:pPr>
              <a:buFont typeface="Symbol" panose="05050102010706020507" pitchFamily="18" charset="2"/>
              <a:buChar char="-"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 </a:t>
            </a:r>
            <a:r>
              <a:rPr lang="de-CH" dirty="0" smtClean="0"/>
              <a:t>Allergische </a:t>
            </a:r>
            <a:r>
              <a:rPr lang="de-CH" dirty="0"/>
              <a:t>Reaktionen, Haarausfall</a:t>
            </a:r>
          </a:p>
          <a:p>
            <a:pPr>
              <a:buFont typeface="Symbol" panose="05050102010706020507" pitchFamily="18" charset="2"/>
              <a:buChar char="-"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 </a:t>
            </a:r>
            <a:r>
              <a:rPr lang="de-CH" dirty="0" smtClean="0"/>
              <a:t>Transaminasenanstieg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 </a:t>
            </a:r>
            <a:r>
              <a:rPr lang="de-CH" dirty="0" err="1"/>
              <a:t>Osteopenie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281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Outlook NOACS- PK </a:t>
            </a:r>
            <a:r>
              <a:rPr lang="de-CH" dirty="0" err="1" smtClean="0"/>
              <a:t>and</a:t>
            </a:r>
            <a:r>
              <a:rPr lang="de-CH" dirty="0" smtClean="0"/>
              <a:t> PD in </a:t>
            </a:r>
            <a:r>
              <a:rPr lang="de-CH" dirty="0" err="1" smtClean="0"/>
              <a:t>Bariatrics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de-CH" altLang="de-DE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/>
              <a:t>To investigate </a:t>
            </a:r>
            <a:r>
              <a:rPr lang="en-US" sz="2200" dirty="0"/>
              <a:t>pharmacokinetic (PK) and </a:t>
            </a:r>
            <a:r>
              <a:rPr lang="en-US" sz="2200" dirty="0" err="1"/>
              <a:t>pharmacodynamic</a:t>
            </a:r>
            <a:r>
              <a:rPr lang="en-US" sz="2200" dirty="0"/>
              <a:t> (PD) parameters of </a:t>
            </a:r>
            <a:r>
              <a:rPr lang="en-US" sz="2200" dirty="0" smtClean="0"/>
              <a:t>Rivaroxaban in </a:t>
            </a:r>
            <a:r>
              <a:rPr lang="en-US" sz="2200" dirty="0"/>
              <a:t>the perioperative bariatric </a:t>
            </a:r>
            <a:r>
              <a:rPr lang="en-US" sz="2200" dirty="0" smtClean="0"/>
              <a:t>setting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FF0000"/>
                </a:solidFill>
              </a:rPr>
              <a:t>This </a:t>
            </a:r>
            <a:r>
              <a:rPr lang="en-US" sz="2200" dirty="0">
                <a:solidFill>
                  <a:srgbClr val="FF0000"/>
                </a:solidFill>
              </a:rPr>
              <a:t>trial investigates a new indication, i.e. thrombosis prophylaxis in bariatric surgery and it could be an alternative option to LMWH </a:t>
            </a:r>
            <a:r>
              <a:rPr lang="en-US" sz="2200" dirty="0" smtClean="0">
                <a:solidFill>
                  <a:srgbClr val="FF0000"/>
                </a:solidFill>
              </a:rPr>
              <a:t>prophylaxis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i="1" dirty="0"/>
              <a:t>Kröll </a:t>
            </a:r>
            <a:r>
              <a:rPr lang="en-US" sz="1600" i="1" dirty="0" smtClean="0"/>
              <a:t>D. et </a:t>
            </a:r>
            <a:r>
              <a:rPr lang="en-US" sz="1600" i="1" dirty="0"/>
              <a:t>al. Pharmacokinetics and pharmacodynamics of rivaroxaban in bariatric </a:t>
            </a:r>
            <a:r>
              <a:rPr lang="en-US" sz="1600" i="1" dirty="0" smtClean="0"/>
              <a:t>surgery</a:t>
            </a:r>
            <a:r>
              <a:rPr lang="en-US" sz="1600" i="1" dirty="0"/>
              <a:t> </a:t>
            </a:r>
            <a:r>
              <a:rPr lang="en-US" sz="1600" i="1" dirty="0" smtClean="0"/>
              <a:t>(under review BJP)</a:t>
            </a:r>
            <a:endParaRPr lang="en-US" sz="1600" i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de-CH" dirty="0">
                <a:solidFill>
                  <a:srgbClr val="000000"/>
                </a:solidFill>
                <a:cs typeface="ＭＳ Ｐゴシック" charset="0"/>
              </a:rPr>
              <a:t>	</a:t>
            </a:r>
            <a:r>
              <a:rPr lang="de-CH" dirty="0" smtClean="0">
                <a:solidFill>
                  <a:srgbClr val="000000"/>
                </a:solidFill>
                <a:cs typeface="ＭＳ Ｐゴシック" charset="0"/>
              </a:rPr>
              <a:t>		      			     </a:t>
            </a:r>
            <a:endParaRPr lang="de-C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96" y="332656"/>
            <a:ext cx="2195736" cy="12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I0079390\AppData\Local\Microsoft\Windows\Temporary Internet Files\Content.Outlook\5YIG51EM\Sleeve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7699"/>
            <a:ext cx="1584176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0079390\AppData\Local\Microsoft\Windows\Temporary Internet Files\Content.Outlook\5YIG51EM\Magenbypa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48608"/>
            <a:ext cx="1944216" cy="12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5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12776"/>
            <a:ext cx="8382000" cy="489498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/>
              <a:t>Rivaroxaban </a:t>
            </a:r>
            <a:r>
              <a:rPr lang="en-US" sz="2200" dirty="0"/>
              <a:t>was well tolerated and safe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/>
              <a:t>No significant difference in PK before and shortly after surgery independent of the bariatric procedure (SG or RYGB)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/>
              <a:t>Resorption</a:t>
            </a:r>
            <a:r>
              <a:rPr lang="en-US" sz="2200" dirty="0"/>
              <a:t> of rivaroxaban was rapidly and not significantly impaired by bariatric surgery and supported by PD</a:t>
            </a:r>
            <a:endParaRPr lang="de-CH" sz="2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CH" sz="2200" dirty="0"/>
          </a:p>
        </p:txBody>
      </p:sp>
      <p:pic>
        <p:nvPicPr>
          <p:cNvPr id="4" name="Picture 3" descr="C:\Users\I0079390\AppData\Local\Microsoft\Windows\Temporary Internet Files\Content.Outlook\5YIG51EM\Sleev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37792"/>
            <a:ext cx="1414800" cy="11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0079390\AppData\Local\Microsoft\Windows\Temporary Internet Files\Content.Outlook\5YIG51EM\Magenbyp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19" y="1796849"/>
            <a:ext cx="141550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601309" y="122963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0000"/>
                </a:solidFill>
              </a:rPr>
              <a:t>=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45232" y="12296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rgbClr val="000000"/>
                </a:solidFill>
              </a:rPr>
              <a:t>b</a:t>
            </a:r>
            <a:r>
              <a:rPr lang="de-CH" dirty="0" err="1" smtClean="0">
                <a:solidFill>
                  <a:srgbClr val="000000"/>
                </a:solidFill>
              </a:rPr>
              <a:t>efore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45632" y="12296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000000"/>
                </a:solidFill>
              </a:rPr>
              <a:t>a</a:t>
            </a:r>
            <a:r>
              <a:rPr lang="de-CH" dirty="0" smtClean="0">
                <a:solidFill>
                  <a:srgbClr val="000000"/>
                </a:solidFill>
              </a:rPr>
              <a:t>fter</a:t>
            </a:r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8439"/>
            <a:ext cx="1095066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67544" y="12296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0000"/>
                </a:solidFill>
              </a:rPr>
              <a:t>Rivaroxaban:</a:t>
            </a:r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1892"/>
            <a:ext cx="1388486" cy="15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8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de-DE" dirty="0" err="1" smtClean="0"/>
              <a:t>Risikofaktoren</a:t>
            </a:r>
            <a:r>
              <a:rPr lang="en-US" altLang="de-DE" dirty="0" smtClean="0"/>
              <a:t>: </a:t>
            </a:r>
            <a:r>
              <a:rPr lang="en-US" altLang="de-DE" dirty="0"/>
              <a:t>Virchow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dirty="0" smtClean="0"/>
              <a:t>Triad 1856</a:t>
            </a:r>
            <a:endParaRPr lang="de-C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84" y="1685714"/>
            <a:ext cx="4941156" cy="325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2779974"/>
            <a:ext cx="1590469" cy="216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267744" y="4945655"/>
            <a:ext cx="6973021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sz="1700" dirty="0" err="1" smtClean="0"/>
              <a:t>Thrombophilie</a:t>
            </a:r>
            <a:endParaRPr lang="en-US" sz="1700" dirty="0"/>
          </a:p>
          <a:p>
            <a:pPr marL="0" marR="0" lvl="0" indent="0" defTabSz="914400" latin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sz="1700" dirty="0"/>
              <a:t>Cancer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sz="1700" dirty="0" err="1" smtClean="0"/>
              <a:t>Orale</a:t>
            </a:r>
            <a:r>
              <a:rPr lang="en-US" sz="1700" dirty="0" smtClean="0"/>
              <a:t> </a:t>
            </a:r>
            <a:r>
              <a:rPr lang="en-US" sz="1700" dirty="0" err="1" smtClean="0"/>
              <a:t>Kontraceptiva</a:t>
            </a:r>
            <a:endParaRPr lang="en-US" sz="1700" dirty="0"/>
          </a:p>
          <a:p>
            <a:pPr marL="0" marR="0" lvl="0" indent="0" defTabSz="914400" latinLnBrk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sz="1700" dirty="0" err="1" smtClean="0"/>
              <a:t>Hereditäre</a:t>
            </a:r>
            <a:r>
              <a:rPr lang="en-US" sz="1700" dirty="0" smtClean="0"/>
              <a:t> </a:t>
            </a:r>
            <a:r>
              <a:rPr lang="en-US" sz="1700" dirty="0" err="1" smtClean="0"/>
              <a:t>Veränderungen</a:t>
            </a:r>
            <a:r>
              <a:rPr lang="en-US" sz="1700" dirty="0" smtClean="0"/>
              <a:t> (Factor </a:t>
            </a:r>
            <a:r>
              <a:rPr lang="en-US" sz="1700" dirty="0"/>
              <a:t>V Leiden, PT </a:t>
            </a:r>
            <a:r>
              <a:rPr lang="en-US" sz="1700" dirty="0" smtClean="0"/>
              <a:t>mutation)</a:t>
            </a:r>
            <a:endParaRPr lang="en-US" sz="17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72200" y="2383426"/>
            <a:ext cx="22123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700" dirty="0" err="1" smtClean="0"/>
              <a:t>Stase</a:t>
            </a:r>
            <a:endParaRPr lang="en-US" altLang="de-DE" sz="1700" dirty="0" smtClean="0"/>
          </a:p>
          <a:p>
            <a:pPr>
              <a:spcBef>
                <a:spcPct val="50000"/>
              </a:spcBef>
            </a:pPr>
            <a:r>
              <a:rPr lang="en-US" altLang="de-DE" sz="1700" dirty="0" err="1" smtClean="0"/>
              <a:t>Immobilität</a:t>
            </a:r>
            <a:endParaRPr lang="en-US" altLang="de-DE" sz="1700" dirty="0" smtClean="0"/>
          </a:p>
          <a:p>
            <a:pPr>
              <a:spcBef>
                <a:spcPct val="50000"/>
              </a:spcBef>
            </a:pPr>
            <a:r>
              <a:rPr lang="en-US" altLang="de-DE" sz="1700" dirty="0" err="1" smtClean="0"/>
              <a:t>Herzinsuffizienz</a:t>
            </a:r>
            <a:endParaRPr lang="en-US" altLang="de-DE" sz="17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528" y="2383426"/>
            <a:ext cx="3384376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700" dirty="0" err="1" smtClean="0"/>
              <a:t>Endothelschaden</a:t>
            </a:r>
            <a:endParaRPr lang="en-US" altLang="de-DE" sz="1700" dirty="0"/>
          </a:p>
          <a:p>
            <a:pPr>
              <a:spcBef>
                <a:spcPct val="50000"/>
              </a:spcBef>
            </a:pPr>
            <a:r>
              <a:rPr lang="en-US" altLang="de-DE" sz="1700" dirty="0" err="1" smtClean="0"/>
              <a:t>Chirurgie</a:t>
            </a:r>
            <a:r>
              <a:rPr lang="en-US" altLang="de-DE" sz="1700" dirty="0" smtClean="0"/>
              <a:t> (</a:t>
            </a:r>
            <a:r>
              <a:rPr lang="en-US" altLang="de-DE" sz="1700" dirty="0" err="1" smtClean="0"/>
              <a:t>besonders</a:t>
            </a:r>
            <a:r>
              <a:rPr lang="en-US" altLang="de-DE" sz="1700" dirty="0" smtClean="0"/>
              <a:t> </a:t>
            </a:r>
            <a:r>
              <a:rPr lang="en-US" altLang="de-DE" sz="1700" dirty="0" err="1" smtClean="0"/>
              <a:t>Orthopädie</a:t>
            </a:r>
            <a:r>
              <a:rPr lang="en-US" altLang="de-DE" sz="1700" dirty="0" smtClean="0"/>
              <a:t> und </a:t>
            </a:r>
            <a:r>
              <a:rPr lang="en-US" altLang="de-DE" sz="1700" dirty="0" err="1" smtClean="0"/>
              <a:t>Becken</a:t>
            </a:r>
            <a:r>
              <a:rPr lang="en-US" altLang="de-DE" sz="1700" dirty="0" smtClean="0"/>
              <a:t>)</a:t>
            </a:r>
            <a:endParaRPr lang="en-US" altLang="de-DE" sz="1700" dirty="0"/>
          </a:p>
          <a:p>
            <a:pPr>
              <a:spcBef>
                <a:spcPct val="50000"/>
              </a:spcBef>
            </a:pPr>
            <a:r>
              <a:rPr lang="en-US" altLang="de-DE" sz="1700" dirty="0"/>
              <a:t>Trauma</a:t>
            </a:r>
          </a:p>
        </p:txBody>
      </p:sp>
    </p:spTree>
    <p:extLst>
      <p:ext uri="{BB962C8B-B14F-4D97-AF65-F5344CB8AC3E}">
        <p14:creationId xmlns:p14="http://schemas.microsoft.com/office/powerpoint/2010/main" val="815008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Outlook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4966996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/>
              <a:t>R</a:t>
            </a:r>
            <a:r>
              <a:rPr lang="en-US" dirty="0" smtClean="0"/>
              <a:t>ivaroxaban will be investigated </a:t>
            </a:r>
            <a:r>
              <a:rPr lang="en-US" dirty="0"/>
              <a:t>in a phase </a:t>
            </a:r>
            <a:r>
              <a:rPr lang="en-US" dirty="0" smtClean="0"/>
              <a:t>2 clinical </a:t>
            </a:r>
            <a:r>
              <a:rPr lang="en-US" dirty="0"/>
              <a:t>trial in the perioperative bariatric </a:t>
            </a:r>
            <a:r>
              <a:rPr lang="en-US" dirty="0" smtClean="0"/>
              <a:t>setting (BARIVA-Trial)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de-DE" dirty="0" err="1"/>
              <a:t>Randomized</a:t>
            </a:r>
            <a:r>
              <a:rPr lang="de-DE" dirty="0"/>
              <a:t>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trial</a:t>
            </a:r>
            <a:r>
              <a:rPr lang="de-DE" dirty="0"/>
              <a:t>: </a:t>
            </a:r>
            <a:r>
              <a:rPr lang="de-DE" dirty="0" err="1"/>
              <a:t>Thromboembolous</a:t>
            </a:r>
            <a:r>
              <a:rPr lang="de-DE" dirty="0"/>
              <a:t> Events in Abdominal Tumor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receiving</a:t>
            </a:r>
            <a:r>
              <a:rPr lang="de-DE" dirty="0"/>
              <a:t> Rivaroxaban (THEATRE Trial)</a:t>
            </a:r>
            <a:endParaRPr lang="en-US" dirty="0" smtClean="0"/>
          </a:p>
          <a:p>
            <a: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Therapeutic dose of rivaroxaban (20 mg) in high risk patients with preexisting anticoagulation therapy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014545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Case Szenario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sz="2800" dirty="0"/>
              <a:t>50 </a:t>
            </a:r>
            <a:r>
              <a:rPr lang="en-US" altLang="de-DE" sz="2800" dirty="0" err="1" smtClean="0"/>
              <a:t>Jahre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alte</a:t>
            </a:r>
            <a:r>
              <a:rPr lang="en-US" altLang="de-DE" sz="2800" dirty="0" smtClean="0"/>
              <a:t> Frau </a:t>
            </a:r>
            <a:r>
              <a:rPr lang="en-US" altLang="de-DE" sz="2800" dirty="0" err="1" smtClean="0"/>
              <a:t>Indikation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zur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elekt</a:t>
            </a:r>
            <a:r>
              <a:rPr lang="en-US" altLang="de-DE" sz="2800" dirty="0" smtClean="0"/>
              <a:t>. </a:t>
            </a:r>
            <a:r>
              <a:rPr lang="en-US" altLang="de-DE" sz="2800" dirty="0"/>
              <a:t>l</a:t>
            </a:r>
            <a:r>
              <a:rPr lang="en-US" altLang="de-DE" sz="2800" dirty="0" smtClean="0"/>
              <a:t>ap. </a:t>
            </a:r>
            <a:r>
              <a:rPr lang="en-US" altLang="de-DE" sz="2800" dirty="0" err="1" smtClean="0"/>
              <a:t>Cholezystektomie</a:t>
            </a:r>
            <a:endParaRPr lang="en-US" altLang="de-DE" sz="2800" dirty="0" smtClean="0"/>
          </a:p>
          <a:p>
            <a:pPr marL="0" indent="0">
              <a:buNone/>
            </a:pPr>
            <a:endParaRPr lang="en-US" altLang="de-DE" sz="2800" dirty="0"/>
          </a:p>
          <a:p>
            <a:pPr lvl="1"/>
            <a:r>
              <a:rPr lang="en-US" altLang="de-DE" sz="2400" dirty="0" smtClean="0"/>
              <a:t>Moderates </a:t>
            </a:r>
            <a:r>
              <a:rPr lang="en-US" altLang="de-DE" sz="2400" dirty="0" err="1" smtClean="0"/>
              <a:t>Lungenemphysem</a:t>
            </a:r>
            <a:endParaRPr lang="en-US" altLang="de-DE" sz="2400" dirty="0" smtClean="0"/>
          </a:p>
          <a:p>
            <a:pPr lvl="1"/>
            <a:r>
              <a:rPr lang="en-US" altLang="de-DE" sz="2400" dirty="0" err="1" smtClean="0"/>
              <a:t>Keine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Anamnese</a:t>
            </a:r>
            <a:r>
              <a:rPr lang="en-US" altLang="de-DE" sz="2400" dirty="0" smtClean="0"/>
              <a:t> VTE</a:t>
            </a:r>
            <a:endParaRPr lang="en-US" altLang="de-DE" sz="2400" dirty="0"/>
          </a:p>
          <a:p>
            <a:pPr lvl="1"/>
            <a:r>
              <a:rPr lang="en-US" altLang="de-DE" sz="2400" dirty="0" err="1" smtClean="0"/>
              <a:t>Medikation</a:t>
            </a:r>
            <a:r>
              <a:rPr lang="en-US" altLang="de-DE" sz="2400" dirty="0" smtClean="0"/>
              <a:t>: </a:t>
            </a:r>
            <a:r>
              <a:rPr lang="en-US" altLang="de-DE" sz="2400" dirty="0"/>
              <a:t>Spiriva®, albuterol</a:t>
            </a:r>
          </a:p>
          <a:p>
            <a:pPr lvl="1"/>
            <a:r>
              <a:rPr lang="en-US" altLang="de-DE" sz="2400" dirty="0" err="1" smtClean="0"/>
              <a:t>Rauchstopp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vor</a:t>
            </a:r>
            <a:r>
              <a:rPr lang="en-US" altLang="de-DE" sz="2400" dirty="0" smtClean="0"/>
              <a:t> 1 </a:t>
            </a:r>
            <a:r>
              <a:rPr lang="en-US" altLang="de-DE" sz="2400" dirty="0" err="1" smtClean="0"/>
              <a:t>Jahr</a:t>
            </a:r>
            <a:r>
              <a:rPr lang="en-US" altLang="de-DE" sz="2400" dirty="0" smtClean="0"/>
              <a:t> </a:t>
            </a:r>
          </a:p>
          <a:p>
            <a:pPr lvl="1"/>
            <a:endParaRPr lang="en-US" altLang="de-DE" sz="2400" dirty="0"/>
          </a:p>
          <a:p>
            <a:r>
              <a:rPr lang="de-CH" dirty="0" smtClean="0"/>
              <a:t>Was würden Sie empfehlen für eine postoperative Thromboseprophylaxe?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5538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TED- Umfrage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3200" dirty="0" smtClean="0"/>
              <a:t>A: UFH</a:t>
            </a:r>
          </a:p>
          <a:p>
            <a:r>
              <a:rPr lang="de-CH" sz="3200" dirty="0" smtClean="0"/>
              <a:t>B: NMH </a:t>
            </a:r>
            <a:r>
              <a:rPr lang="de-CH" sz="3200" u="sng" dirty="0" smtClean="0"/>
              <a:t>+</a:t>
            </a:r>
            <a:r>
              <a:rPr lang="de-CH" sz="3200" dirty="0" smtClean="0"/>
              <a:t> physikalische </a:t>
            </a:r>
            <a:r>
              <a:rPr lang="de-CH" sz="3200" dirty="0" err="1" smtClean="0"/>
              <a:t>Massn</a:t>
            </a:r>
            <a:r>
              <a:rPr lang="de-CH" sz="3200" dirty="0" smtClean="0"/>
              <a:t>.</a:t>
            </a:r>
          </a:p>
          <a:p>
            <a:r>
              <a:rPr lang="de-CH" sz="3200" dirty="0" smtClean="0"/>
              <a:t>C: Basis- und physikalische </a:t>
            </a:r>
            <a:r>
              <a:rPr lang="de-CH" sz="3200" dirty="0" err="1" smtClean="0"/>
              <a:t>Massn</a:t>
            </a:r>
            <a:r>
              <a:rPr lang="de-CH" sz="3200" dirty="0" smtClean="0"/>
              <a:t>. </a:t>
            </a:r>
          </a:p>
          <a:p>
            <a:r>
              <a:rPr lang="de-CH" sz="3200" dirty="0"/>
              <a:t>D</a:t>
            </a:r>
            <a:r>
              <a:rPr lang="de-CH" sz="3200" dirty="0" smtClean="0"/>
              <a:t>: den Operateur fragen</a:t>
            </a:r>
          </a:p>
          <a:p>
            <a:r>
              <a:rPr lang="de-CH" sz="3200" dirty="0" smtClean="0"/>
              <a:t>E: ASS </a:t>
            </a:r>
          </a:p>
        </p:txBody>
      </p:sp>
    </p:spTree>
    <p:extLst>
      <p:ext uri="{BB962C8B-B14F-4D97-AF65-F5344CB8AC3E}">
        <p14:creationId xmlns:p14="http://schemas.microsoft.com/office/powerpoint/2010/main" val="186552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TED- Umfrage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3200" dirty="0" smtClean="0"/>
              <a:t>A: UFH</a:t>
            </a:r>
          </a:p>
          <a:p>
            <a:r>
              <a:rPr lang="de-CH" sz="3200" dirty="0" smtClean="0"/>
              <a:t>B: NMH </a:t>
            </a:r>
            <a:r>
              <a:rPr lang="de-CH" sz="3200" u="sng" dirty="0" smtClean="0"/>
              <a:t>+</a:t>
            </a:r>
            <a:r>
              <a:rPr lang="de-CH" sz="3200" dirty="0" smtClean="0"/>
              <a:t> physikalische </a:t>
            </a:r>
            <a:r>
              <a:rPr lang="de-CH" sz="3200" dirty="0" err="1" smtClean="0"/>
              <a:t>Massn</a:t>
            </a:r>
            <a:r>
              <a:rPr lang="de-CH" sz="3200" dirty="0" smtClean="0"/>
              <a:t>.</a:t>
            </a:r>
            <a:endParaRPr lang="de-CH" sz="3200" u="sng" dirty="0" smtClean="0"/>
          </a:p>
          <a:p>
            <a:r>
              <a:rPr lang="de-CH" sz="3200" dirty="0" smtClean="0"/>
              <a:t>C: Basis- und physikalische Massnahmen</a:t>
            </a:r>
          </a:p>
          <a:p>
            <a:r>
              <a:rPr lang="de-CH" sz="3200" dirty="0"/>
              <a:t>D</a:t>
            </a:r>
            <a:r>
              <a:rPr lang="de-CH" sz="3200" dirty="0" smtClean="0"/>
              <a:t>: den Operateur fragen</a:t>
            </a:r>
          </a:p>
          <a:p>
            <a:r>
              <a:rPr lang="de-CH" sz="3200" dirty="0" smtClean="0"/>
              <a:t>E: ASS 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611560" y="1772816"/>
            <a:ext cx="7704856" cy="57606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611560" y="2852936"/>
            <a:ext cx="5544616" cy="57606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59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Take Home </a:t>
            </a:r>
            <a:r>
              <a:rPr lang="de-CH" dirty="0" err="1" smtClean="0"/>
              <a:t>message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Operative Eingriffe, </a:t>
            </a:r>
            <a:r>
              <a:rPr lang="de-CH" b="1" dirty="0"/>
              <a:t>Verletzungen oder akuten </a:t>
            </a:r>
            <a:r>
              <a:rPr lang="de-CH" b="1" dirty="0" smtClean="0"/>
              <a:t>Erkrankungen Risiko </a:t>
            </a:r>
            <a:r>
              <a:rPr lang="de-CH" b="1" dirty="0"/>
              <a:t>venöser </a:t>
            </a:r>
            <a:r>
              <a:rPr lang="de-CH" b="1" dirty="0" err="1" smtClean="0"/>
              <a:t>Thromboembolien</a:t>
            </a: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 smtClean="0"/>
              <a:t>Indikationsstellung: individuell </a:t>
            </a:r>
            <a:r>
              <a:rPr lang="de-CH" b="1" dirty="0"/>
              <a:t>und </a:t>
            </a:r>
            <a:r>
              <a:rPr lang="de-CH" b="1" dirty="0" smtClean="0"/>
              <a:t>risikoadaptiert</a:t>
            </a:r>
          </a:p>
          <a:p>
            <a:pPr marL="0" indent="0">
              <a:buNone/>
            </a:pPr>
            <a:r>
              <a:rPr lang="de-CH" b="1" dirty="0"/>
              <a:t>Art und Umfang der </a:t>
            </a:r>
            <a:r>
              <a:rPr lang="de-CH" b="1" dirty="0" smtClean="0"/>
              <a:t>Thromboseprophylaxe: Einteilung </a:t>
            </a:r>
            <a:r>
              <a:rPr lang="de-CH" b="1" dirty="0"/>
              <a:t>in </a:t>
            </a:r>
            <a:r>
              <a:rPr lang="de-CH" b="1" dirty="0" smtClean="0"/>
              <a:t>Risikogruppen</a:t>
            </a:r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r>
              <a:rPr lang="de-CH" b="1" dirty="0" smtClean="0"/>
              <a:t>Kontraindikationen</a:t>
            </a:r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 smtClean="0"/>
              <a:t>Tumorpatienten: verlängerte Thromboseprophylaxe </a:t>
            </a:r>
            <a:endParaRPr lang="de-CH" b="1" dirty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 smtClean="0"/>
              <a:t>  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562450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Literatur</a:t>
            </a:r>
            <a:endParaRPr lang="de-C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6984776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789039"/>
            <a:ext cx="6480720" cy="264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202206" y="486374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www.angioweb.ch</a:t>
            </a:r>
          </a:p>
        </p:txBody>
      </p:sp>
    </p:spTree>
    <p:extLst>
      <p:ext uri="{BB962C8B-B14F-4D97-AF65-F5344CB8AC3E}">
        <p14:creationId xmlns:p14="http://schemas.microsoft.com/office/powerpoint/2010/main" val="3311285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el 2"/>
          <p:cNvSpPr>
            <a:spLocks noGrp="1"/>
          </p:cNvSpPr>
          <p:nvPr>
            <p:ph type="title"/>
          </p:nvPr>
        </p:nvSpPr>
        <p:spPr>
          <a:xfrm>
            <a:off x="381000" y="1357313"/>
            <a:ext cx="8382000" cy="381000"/>
          </a:xfrm>
        </p:spPr>
        <p:txBody>
          <a:bodyPr/>
          <a:lstStyle/>
          <a:p>
            <a:pPr algn="ctr"/>
            <a:r>
              <a:rPr lang="de-CH" smtClean="0"/>
              <a:t>Thank you</a:t>
            </a:r>
          </a:p>
        </p:txBody>
      </p:sp>
      <p:pic>
        <p:nvPicPr>
          <p:cNvPr id="4" name="Picture 9" descr="b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561907" cy="40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96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VTE </a:t>
            </a:r>
            <a:r>
              <a:rPr lang="en-US" altLang="de-DE" dirty="0" err="1" smtClean="0"/>
              <a:t>Epidemiologie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de-DE" sz="2800" dirty="0" err="1" smtClean="0"/>
              <a:t>Vermeidbare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Todesursache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bei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hospitalisierten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Patienten</a:t>
            </a:r>
            <a:endParaRPr lang="en-US" altLang="de-DE" sz="2800" dirty="0" smtClean="0"/>
          </a:p>
          <a:p>
            <a:pPr marL="0" indent="0">
              <a:buNone/>
            </a:pPr>
            <a:endParaRPr lang="en-US" altLang="de-DE" sz="2800" dirty="0"/>
          </a:p>
          <a:p>
            <a:pPr marL="0" indent="0">
              <a:buNone/>
            </a:pPr>
            <a:r>
              <a:rPr lang="en-US" altLang="de-DE" sz="2800" dirty="0" err="1" smtClean="0"/>
              <a:t>Risko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einer</a:t>
            </a:r>
            <a:r>
              <a:rPr lang="en-US" altLang="de-DE" sz="2800" dirty="0" smtClean="0"/>
              <a:t>  </a:t>
            </a:r>
            <a:r>
              <a:rPr lang="en-US" altLang="de-DE" sz="2800" dirty="0" err="1" smtClean="0"/>
              <a:t>fatalen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perioperativen</a:t>
            </a:r>
            <a:r>
              <a:rPr lang="en-US" altLang="de-DE" sz="2800" dirty="0" smtClean="0"/>
              <a:t> </a:t>
            </a:r>
            <a:r>
              <a:rPr lang="en-US" altLang="de-DE" sz="2800" dirty="0"/>
              <a:t>PE ~</a:t>
            </a:r>
            <a:r>
              <a:rPr lang="en-US" altLang="de-DE" sz="2800" dirty="0" smtClean="0"/>
              <a:t>0.8%</a:t>
            </a:r>
          </a:p>
          <a:p>
            <a:pPr marL="0" indent="0">
              <a:buNone/>
            </a:pPr>
            <a:r>
              <a:rPr lang="en-US" altLang="de-DE" sz="2800" dirty="0"/>
              <a:t>	</a:t>
            </a:r>
            <a:r>
              <a:rPr lang="en-US" altLang="de-DE" sz="2000" i="1" dirty="0" smtClean="0"/>
              <a:t>International </a:t>
            </a:r>
            <a:r>
              <a:rPr lang="en-US" altLang="de-DE" sz="2000" i="1" dirty="0" err="1"/>
              <a:t>Multicentre</a:t>
            </a:r>
            <a:r>
              <a:rPr lang="en-US" altLang="de-DE" sz="2000" i="1" dirty="0"/>
              <a:t> Trial. Lancet. 1975</a:t>
            </a:r>
          </a:p>
          <a:p>
            <a:pPr marL="0" indent="0">
              <a:buNone/>
            </a:pPr>
            <a:r>
              <a:rPr lang="en-US" altLang="de-DE" sz="2800" dirty="0"/>
              <a:t>1</a:t>
            </a:r>
            <a:r>
              <a:rPr lang="en-US" altLang="de-DE" sz="2800" dirty="0" smtClean="0"/>
              <a:t>50,000 </a:t>
            </a:r>
            <a:r>
              <a:rPr lang="en-US" altLang="de-DE" sz="2800" dirty="0"/>
              <a:t>to 200,000 </a:t>
            </a:r>
            <a:r>
              <a:rPr lang="en-US" altLang="de-DE" sz="2800" dirty="0" smtClean="0"/>
              <a:t>Tote pro </a:t>
            </a:r>
            <a:r>
              <a:rPr lang="en-US" altLang="de-DE" sz="2800" dirty="0" err="1" smtClean="0"/>
              <a:t>Jahr</a:t>
            </a:r>
            <a:r>
              <a:rPr lang="en-US" altLang="de-DE" sz="2800" dirty="0" smtClean="0"/>
              <a:t> ; </a:t>
            </a:r>
            <a:r>
              <a:rPr lang="en-US" altLang="de-DE" sz="2800" dirty="0"/>
              <a:t>~1/3 </a:t>
            </a:r>
            <a:r>
              <a:rPr lang="en-US" altLang="de-DE" sz="2800" dirty="0" err="1" smtClean="0"/>
              <a:t>bei</a:t>
            </a:r>
            <a:r>
              <a:rPr lang="en-US" altLang="de-DE" sz="2800" dirty="0" smtClean="0"/>
              <a:t>     </a:t>
            </a:r>
            <a:r>
              <a:rPr lang="en-US" altLang="de-DE" sz="2800" dirty="0" err="1" smtClean="0"/>
              <a:t>perioperativen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Patienten</a:t>
            </a:r>
            <a:endParaRPr lang="en-US" altLang="de-DE" sz="2800" dirty="0" smtClean="0"/>
          </a:p>
          <a:p>
            <a:pPr marL="0" indent="0">
              <a:buNone/>
            </a:pPr>
            <a:r>
              <a:rPr lang="en-US" altLang="de-DE" sz="2000" dirty="0" smtClean="0"/>
              <a:t>	</a:t>
            </a:r>
            <a:r>
              <a:rPr lang="en-US" altLang="de-DE" sz="2000" i="1" dirty="0" err="1" smtClean="0"/>
              <a:t>Horlander</a:t>
            </a:r>
            <a:r>
              <a:rPr lang="en-US" altLang="de-DE" sz="2000" i="1" dirty="0" smtClean="0"/>
              <a:t> </a:t>
            </a:r>
            <a:r>
              <a:rPr lang="en-US" altLang="de-DE" sz="2000" i="1" dirty="0"/>
              <a:t>et al. Arch Intern Med. </a:t>
            </a:r>
            <a:r>
              <a:rPr lang="en-US" altLang="de-DE" sz="2000" i="1" dirty="0" smtClean="0"/>
              <a:t>2003;163:1711-1717</a:t>
            </a:r>
          </a:p>
          <a:p>
            <a:pPr marL="0" indent="0">
              <a:buNone/>
            </a:pPr>
            <a:endParaRPr lang="en-US" altLang="de-DE" sz="2000" dirty="0"/>
          </a:p>
          <a:p>
            <a:pPr marL="0" indent="0">
              <a:buNone/>
            </a:pPr>
            <a:r>
              <a:rPr lang="en-US" altLang="de-DE" sz="2800" dirty="0" smtClean="0"/>
              <a:t>VTE </a:t>
            </a:r>
            <a:r>
              <a:rPr lang="en-US" altLang="de-DE" sz="2800" dirty="0" err="1" smtClean="0"/>
              <a:t>Prävention</a:t>
            </a:r>
            <a:r>
              <a:rPr lang="en-US" altLang="de-DE" sz="2800" dirty="0" smtClean="0"/>
              <a:t> hat </a:t>
            </a:r>
            <a:r>
              <a:rPr lang="en-US" altLang="de-DE" sz="2800" dirty="0" err="1" smtClean="0"/>
              <a:t>höchste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Priorität</a:t>
            </a:r>
            <a:r>
              <a:rPr lang="en-US" altLang="de-DE" sz="2800" dirty="0" smtClean="0"/>
              <a:t> um die </a:t>
            </a:r>
            <a:r>
              <a:rPr lang="en-US" altLang="de-DE" sz="2800" dirty="0" err="1" smtClean="0"/>
              <a:t>Sicherheit</a:t>
            </a:r>
            <a:r>
              <a:rPr lang="en-US" altLang="de-DE" sz="2800" dirty="0" smtClean="0"/>
              <a:t> im </a:t>
            </a:r>
            <a:r>
              <a:rPr lang="en-US" altLang="de-DE" sz="2800" dirty="0" err="1" smtClean="0"/>
              <a:t>Spital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zu</a:t>
            </a:r>
            <a:r>
              <a:rPr lang="en-US" altLang="de-DE" sz="2800" dirty="0" smtClean="0"/>
              <a:t> </a:t>
            </a:r>
            <a:r>
              <a:rPr lang="en-US" altLang="de-DE" sz="2800" dirty="0" err="1" smtClean="0"/>
              <a:t>gewährleisten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195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Konsequenzen VTE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755576" y="1628800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2400" b="0" dirty="0" err="1" smtClean="0"/>
              <a:t>Beinschwellung</a:t>
            </a:r>
            <a:r>
              <a:rPr lang="en-US" altLang="de-DE" sz="2400" b="0" dirty="0" smtClean="0"/>
              <a:t>, </a:t>
            </a:r>
            <a:r>
              <a:rPr lang="en-US" altLang="de-DE" sz="2400" b="0" dirty="0" err="1" smtClean="0"/>
              <a:t>Diskomfort</a:t>
            </a:r>
            <a:r>
              <a:rPr lang="en-US" altLang="de-DE" sz="2400" b="0" dirty="0" smtClean="0"/>
              <a:t> </a:t>
            </a:r>
            <a:r>
              <a:rPr lang="en-US" altLang="de-DE" sz="2400" b="0" dirty="0"/>
              <a:t>(DVT</a:t>
            </a:r>
            <a:r>
              <a:rPr lang="en-US" altLang="de-DE" sz="2400" b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de-DE" sz="2400" b="0" dirty="0"/>
          </a:p>
          <a:p>
            <a:r>
              <a:rPr lang="en-US" altLang="de-DE" sz="2400" b="0" dirty="0" err="1" smtClean="0"/>
              <a:t>Dyspnoe</a:t>
            </a:r>
            <a:r>
              <a:rPr lang="en-US" altLang="de-DE" sz="2400" b="0" dirty="0" smtClean="0"/>
              <a:t>, </a:t>
            </a:r>
            <a:r>
              <a:rPr lang="en-US" altLang="de-DE" sz="2400" b="0" dirty="0" err="1" smtClean="0"/>
              <a:t>Thoraxschmerz</a:t>
            </a:r>
            <a:r>
              <a:rPr lang="en-US" altLang="de-DE" sz="2400" b="0" dirty="0" smtClean="0"/>
              <a:t>, </a:t>
            </a:r>
            <a:r>
              <a:rPr lang="en-US" altLang="de-DE" sz="2400" b="0" dirty="0" err="1" smtClean="0"/>
              <a:t>Hämoptyse</a:t>
            </a:r>
            <a:r>
              <a:rPr lang="en-US" altLang="de-DE" sz="2400" b="0" dirty="0" smtClean="0"/>
              <a:t>, </a:t>
            </a:r>
            <a:r>
              <a:rPr lang="en-US" altLang="de-DE" sz="2400" b="0" dirty="0" err="1" smtClean="0"/>
              <a:t>Hypoxämie</a:t>
            </a:r>
            <a:r>
              <a:rPr lang="en-US" altLang="de-DE" sz="2400" b="0" dirty="0" smtClean="0"/>
              <a:t> (LE)</a:t>
            </a:r>
          </a:p>
          <a:p>
            <a:r>
              <a:rPr lang="en-US" altLang="de-DE" sz="2400" dirty="0"/>
              <a:t>Fatale LE (</a:t>
            </a:r>
            <a:r>
              <a:rPr lang="en-US" altLang="de-DE" sz="2400" dirty="0" err="1"/>
              <a:t>Rechtsherzversagen</a:t>
            </a:r>
            <a:r>
              <a:rPr lang="en-US" altLang="de-DE" sz="2400" dirty="0"/>
              <a:t>)</a:t>
            </a:r>
          </a:p>
          <a:p>
            <a:endParaRPr lang="en-US" altLang="de-DE" sz="2400" b="0" dirty="0"/>
          </a:p>
          <a:p>
            <a:r>
              <a:rPr lang="en-US" altLang="de-DE" sz="2400" b="0" dirty="0" err="1" smtClean="0"/>
              <a:t>Verlängerte</a:t>
            </a:r>
            <a:r>
              <a:rPr lang="en-US" altLang="de-DE" sz="2400" b="0" dirty="0" smtClean="0"/>
              <a:t> </a:t>
            </a:r>
            <a:r>
              <a:rPr lang="en-US" altLang="de-DE" sz="2400" b="0" dirty="0" err="1" smtClean="0"/>
              <a:t>Hospitalisation</a:t>
            </a:r>
            <a:endParaRPr lang="en-US" altLang="de-DE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de-DE" sz="2400" b="0" dirty="0"/>
          </a:p>
          <a:p>
            <a:r>
              <a:rPr lang="en-US" altLang="de-DE" sz="2400" b="0" dirty="0"/>
              <a:t>≥3 </a:t>
            </a:r>
            <a:r>
              <a:rPr lang="en-US" altLang="de-DE" sz="2400" b="0" dirty="0" err="1" smtClean="0"/>
              <a:t>Monate</a:t>
            </a:r>
            <a:r>
              <a:rPr lang="en-US" altLang="de-DE" sz="2400" b="0" dirty="0" smtClean="0"/>
              <a:t> </a:t>
            </a:r>
            <a:r>
              <a:rPr lang="en-US" altLang="de-DE" sz="2400" b="0" dirty="0" err="1" smtClean="0"/>
              <a:t>orale</a:t>
            </a:r>
            <a:r>
              <a:rPr lang="en-US" altLang="de-DE" sz="2400" b="0" dirty="0" smtClean="0"/>
              <a:t> </a:t>
            </a:r>
            <a:r>
              <a:rPr lang="en-US" altLang="de-DE" sz="2400" b="0" dirty="0" err="1" smtClean="0"/>
              <a:t>Antikoagulation</a:t>
            </a:r>
            <a:endParaRPr lang="en-US" altLang="de-DE" sz="2400" b="0" dirty="0" smtClean="0"/>
          </a:p>
          <a:p>
            <a:endParaRPr lang="en-US" altLang="de-DE" sz="2400" b="0" dirty="0" smtClean="0"/>
          </a:p>
          <a:p>
            <a:r>
              <a:rPr lang="en-US" altLang="de-DE" sz="2400" b="0" dirty="0" err="1" smtClean="0"/>
              <a:t>Postthrombotisches</a:t>
            </a:r>
            <a:r>
              <a:rPr lang="en-US" altLang="de-DE" sz="2400" b="0" dirty="0" smtClean="0"/>
              <a:t> </a:t>
            </a:r>
            <a:r>
              <a:rPr lang="en-US" altLang="de-DE" sz="2400" b="0" dirty="0" err="1" smtClean="0"/>
              <a:t>Syndom</a:t>
            </a:r>
            <a:endParaRPr lang="en-US" altLang="de-DE" sz="2400" b="0" dirty="0"/>
          </a:p>
          <a:p>
            <a:r>
              <a:rPr lang="en-US" altLang="de-DE" sz="2400" b="0" dirty="0" smtClean="0"/>
              <a:t>Chron. </a:t>
            </a:r>
            <a:r>
              <a:rPr lang="en-US" altLang="de-DE" sz="2400" b="0" dirty="0" err="1" smtClean="0"/>
              <a:t>thromboembolische</a:t>
            </a:r>
            <a:r>
              <a:rPr lang="en-US" altLang="de-DE" sz="2400" b="0" dirty="0" smtClean="0"/>
              <a:t> </a:t>
            </a:r>
            <a:r>
              <a:rPr lang="en-US" altLang="de-DE" sz="2400" b="0" dirty="0" err="1" smtClean="0"/>
              <a:t>pulmonale</a:t>
            </a:r>
            <a:r>
              <a:rPr lang="en-US" altLang="de-DE" sz="2400" b="0" dirty="0" smtClean="0"/>
              <a:t> </a:t>
            </a:r>
            <a:r>
              <a:rPr lang="en-US" altLang="de-DE" sz="2400" b="0" dirty="0" err="1" smtClean="0"/>
              <a:t>Hypertonie</a:t>
            </a:r>
            <a:r>
              <a:rPr lang="en-US" altLang="de-DE" sz="2400" b="0" dirty="0" smtClean="0"/>
              <a:t> (~</a:t>
            </a:r>
            <a:r>
              <a:rPr lang="en-US" altLang="de-DE" sz="2400" b="0" dirty="0"/>
              <a:t>4</a:t>
            </a:r>
            <a:r>
              <a:rPr lang="en-US" altLang="de-DE" sz="2400" b="0" dirty="0" smtClean="0"/>
              <a:t>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de-DE" b="0" dirty="0"/>
          </a:p>
          <a:p>
            <a:pPr lvl="2"/>
            <a:r>
              <a:rPr lang="en-US" altLang="de-DE" sz="1800" b="0" i="1" dirty="0" err="1"/>
              <a:t>Pengo</a:t>
            </a:r>
            <a:r>
              <a:rPr lang="en-US" altLang="de-DE" sz="1800" b="0" i="1" dirty="0"/>
              <a:t> et al. N </a:t>
            </a:r>
            <a:r>
              <a:rPr lang="en-US" altLang="de-DE" sz="1800" b="0" i="1" dirty="0" err="1"/>
              <a:t>Engl</a:t>
            </a:r>
            <a:r>
              <a:rPr lang="en-US" altLang="de-DE" sz="1800" b="0" i="1" dirty="0"/>
              <a:t> J Med. 2004;350:2257-2264</a:t>
            </a:r>
            <a:r>
              <a:rPr lang="en-US" altLang="de-DE" sz="1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673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Expositionelles</a:t>
            </a:r>
            <a:r>
              <a:rPr lang="de-CH" dirty="0"/>
              <a:t> Risiko ohne medikamentöse Prophylaxe</a:t>
            </a:r>
          </a:p>
        </p:txBody>
      </p:sp>
      <p:sp>
        <p:nvSpPr>
          <p:cNvPr id="5" name="Rechteck 4"/>
          <p:cNvSpPr/>
          <p:nvPr/>
        </p:nvSpPr>
        <p:spPr>
          <a:xfrm>
            <a:off x="3275856" y="5805264"/>
            <a:ext cx="2852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TVT-Prävalenz (%)</a:t>
            </a:r>
          </a:p>
        </p:txBody>
      </p:sp>
      <p:sp>
        <p:nvSpPr>
          <p:cNvPr id="6" name="Rechteck 5"/>
          <p:cNvSpPr/>
          <p:nvPr/>
        </p:nvSpPr>
        <p:spPr>
          <a:xfrm>
            <a:off x="539552" y="6165304"/>
            <a:ext cx="3131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buNone/>
            </a:pPr>
            <a:r>
              <a:rPr lang="de-CH" sz="1600" b="0" dirty="0" err="1">
                <a:solidFill>
                  <a:srgbClr val="000000"/>
                </a:solidFill>
              </a:rPr>
              <a:t>Chest</a:t>
            </a:r>
            <a:r>
              <a:rPr lang="de-CH" sz="1600" b="0" dirty="0">
                <a:solidFill>
                  <a:srgbClr val="000000"/>
                </a:solidFill>
              </a:rPr>
              <a:t> 2003 ,8 </a:t>
            </a:r>
            <a:r>
              <a:rPr lang="de-CH" sz="1600" b="0" dirty="0" err="1">
                <a:solidFill>
                  <a:srgbClr val="000000"/>
                </a:solidFill>
              </a:rPr>
              <a:t>th</a:t>
            </a:r>
            <a:r>
              <a:rPr lang="de-CH" sz="1600" b="0" dirty="0">
                <a:solidFill>
                  <a:srgbClr val="000000"/>
                </a:solidFill>
              </a:rPr>
              <a:t> ACPP, Leilinien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4" y="1628800"/>
            <a:ext cx="8562539" cy="41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677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Prinzipien der VTE Prophylaxe- Virchow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u="sng" dirty="0"/>
              <a:t>Basismaßnahmen </a:t>
            </a:r>
            <a:endParaRPr lang="de-CH" b="1" u="sng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CH" b="1" dirty="0" smtClean="0"/>
              <a:t>Frühmobilisation, Bewegungsübungen</a:t>
            </a:r>
            <a:r>
              <a:rPr lang="de-CH" b="1" dirty="0"/>
              <a:t>, Anleitung zu </a:t>
            </a:r>
            <a:r>
              <a:rPr lang="de-CH" b="1" dirty="0" smtClean="0"/>
              <a:t>Eigenübungen</a:t>
            </a:r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r>
              <a:rPr lang="de-CH" b="1" u="sng" dirty="0" smtClean="0"/>
              <a:t>Physikalische </a:t>
            </a:r>
            <a:r>
              <a:rPr lang="de-CH" b="1" u="sng" dirty="0"/>
              <a:t>Maßnahmen </a:t>
            </a:r>
            <a:r>
              <a:rPr lang="de-CH" b="1" u="sng" dirty="0" smtClean="0"/>
              <a:t>(Stase)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b="1" dirty="0" smtClean="0"/>
              <a:t>Medizinische </a:t>
            </a:r>
            <a:r>
              <a:rPr lang="de-CH" b="1" dirty="0"/>
              <a:t>Thrombose-Prophylaxe-Strümpfe (</a:t>
            </a:r>
            <a:r>
              <a:rPr lang="de-CH" b="1" dirty="0" smtClean="0"/>
              <a:t>MTPS)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b="1" dirty="0" smtClean="0"/>
              <a:t>intermittierende </a:t>
            </a:r>
            <a:r>
              <a:rPr lang="de-CH" b="1" dirty="0"/>
              <a:t>pneumatische Kompression </a:t>
            </a:r>
            <a:r>
              <a:rPr lang="de-CH" b="1" dirty="0" smtClean="0"/>
              <a:t>(SCD) </a:t>
            </a:r>
            <a:endParaRPr lang="de-CH" dirty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r>
              <a:rPr lang="de-CH" b="1" u="sng" dirty="0" smtClean="0"/>
              <a:t>Medikamentöse </a:t>
            </a:r>
            <a:r>
              <a:rPr lang="de-CH" b="1" u="sng" dirty="0"/>
              <a:t>Maßnahmen </a:t>
            </a:r>
            <a:r>
              <a:rPr lang="de-CH" b="1" u="sng" dirty="0" smtClean="0"/>
              <a:t>(</a:t>
            </a:r>
            <a:r>
              <a:rPr lang="de-CH" b="1" u="sng" dirty="0" err="1" smtClean="0"/>
              <a:t>Hyperkoagulabilität</a:t>
            </a:r>
            <a:r>
              <a:rPr lang="de-CH" b="1" u="sng" dirty="0" smtClean="0"/>
              <a:t>)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altLang="de-DE" dirty="0" err="1" smtClean="0">
                <a:solidFill>
                  <a:srgbClr val="000000"/>
                </a:solidFill>
              </a:rPr>
              <a:t>Unfraktionierte</a:t>
            </a:r>
            <a:r>
              <a:rPr lang="en-US" altLang="de-DE" dirty="0" smtClean="0">
                <a:solidFill>
                  <a:srgbClr val="000000"/>
                </a:solidFill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</a:rPr>
              <a:t>Heparine</a:t>
            </a:r>
            <a:r>
              <a:rPr lang="en-US" altLang="de-DE" dirty="0" smtClean="0">
                <a:solidFill>
                  <a:srgbClr val="000000"/>
                </a:solidFill>
              </a:rPr>
              <a:t> (UFH)</a:t>
            </a:r>
            <a:endParaRPr lang="en-US" altLang="de-DE" dirty="0">
              <a:solidFill>
                <a:srgbClr val="000000"/>
              </a:solidFill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en-US" altLang="de-DE" dirty="0" err="1" smtClean="0">
                <a:solidFill>
                  <a:srgbClr val="000000"/>
                </a:solidFill>
              </a:rPr>
              <a:t>Niedermolekulare</a:t>
            </a:r>
            <a:r>
              <a:rPr lang="en-US" altLang="de-DE" dirty="0" smtClean="0">
                <a:solidFill>
                  <a:srgbClr val="000000"/>
                </a:solidFill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</a:rPr>
              <a:t>Heparine</a:t>
            </a:r>
            <a:r>
              <a:rPr lang="en-US" altLang="de-DE" dirty="0" smtClean="0">
                <a:solidFill>
                  <a:srgbClr val="000000"/>
                </a:solidFill>
              </a:rPr>
              <a:t> (NMH)</a:t>
            </a:r>
            <a:endParaRPr lang="en-US" altLang="de-DE" dirty="0">
              <a:solidFill>
                <a:srgbClr val="000000"/>
              </a:solidFill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en-US" altLang="de-DE" dirty="0" err="1">
                <a:solidFill>
                  <a:srgbClr val="000000"/>
                </a:solidFill>
              </a:rPr>
              <a:t>Fondaparinux</a:t>
            </a:r>
            <a:endParaRPr lang="en-US" altLang="de-DE" dirty="0">
              <a:solidFill>
                <a:srgbClr val="000000"/>
              </a:solidFill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en-US" altLang="de-DE" dirty="0">
                <a:solidFill>
                  <a:srgbClr val="000000"/>
                </a:solidFill>
              </a:rPr>
              <a:t>Aspirin (?)</a:t>
            </a:r>
            <a:endParaRPr lang="de-CH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CH" u="sng" dirty="0"/>
          </a:p>
        </p:txBody>
      </p:sp>
    </p:spTree>
    <p:extLst>
      <p:ext uri="{BB962C8B-B14F-4D97-AF65-F5344CB8AC3E}">
        <p14:creationId xmlns:p14="http://schemas.microsoft.com/office/powerpoint/2010/main" val="213498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Patienteneigene Risikofaktoren </a:t>
            </a:r>
            <a:r>
              <a:rPr lang="de-CH" dirty="0"/>
              <a:t>und Risikosituationen</a:t>
            </a:r>
            <a:br>
              <a:rPr lang="de-CH" dirty="0"/>
            </a:br>
            <a:r>
              <a:rPr lang="de-CH" dirty="0"/>
              <a:t>Die „Klassiker“</a:t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104022"/>
              </p:ext>
            </p:extLst>
          </p:nvPr>
        </p:nvGraphicFramePr>
        <p:xfrm>
          <a:off x="323528" y="115626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feil nach rechts 3"/>
          <p:cNvSpPr/>
          <p:nvPr/>
        </p:nvSpPr>
        <p:spPr bwMode="auto">
          <a:xfrm>
            <a:off x="1619672" y="28529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Pfeil nach rechts 4"/>
          <p:cNvSpPr/>
          <p:nvPr/>
        </p:nvSpPr>
        <p:spPr bwMode="auto">
          <a:xfrm>
            <a:off x="4184255" y="1018962"/>
            <a:ext cx="3197469" cy="917079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Hüftgelenkschirurgie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49529" y="5257764"/>
            <a:ext cx="4801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0" i="1" dirty="0" smtClean="0"/>
              <a:t>Schwangerschaft </a:t>
            </a:r>
            <a:r>
              <a:rPr lang="de-CH" sz="1600" b="0" i="1" dirty="0"/>
              <a:t>und </a:t>
            </a:r>
            <a:r>
              <a:rPr lang="de-CH" sz="1600" b="0" i="1" dirty="0" err="1"/>
              <a:t>Postpartalperiode</a:t>
            </a:r>
            <a:r>
              <a:rPr lang="de-CH" sz="1600" b="0" i="1" dirty="0"/>
              <a:t> 	</a:t>
            </a:r>
          </a:p>
          <a:p>
            <a:r>
              <a:rPr lang="de-CH" sz="1600" b="0" i="1" dirty="0" err="1"/>
              <a:t>Nephrotisches</a:t>
            </a:r>
            <a:r>
              <a:rPr lang="de-CH" sz="1600" b="0" i="1" dirty="0"/>
              <a:t> Syndrom</a:t>
            </a:r>
          </a:p>
          <a:p>
            <a:r>
              <a:rPr lang="de-CH" sz="1600" b="0" i="1" dirty="0"/>
              <a:t>Stark ausgeprägte </a:t>
            </a:r>
            <a:r>
              <a:rPr lang="de-CH" sz="1600" b="0" i="1" dirty="0" err="1"/>
              <a:t>Varikosis</a:t>
            </a:r>
            <a:endParaRPr lang="de-CH" sz="1600" b="0" i="1" dirty="0"/>
          </a:p>
          <a:p>
            <a:r>
              <a:rPr lang="de-CH" sz="1600" b="0" i="1" dirty="0"/>
              <a:t>Therapie mit oder </a:t>
            </a:r>
            <a:r>
              <a:rPr lang="de-CH" sz="1600" b="0" i="1" dirty="0" smtClean="0"/>
              <a:t>Blockade </a:t>
            </a:r>
            <a:r>
              <a:rPr lang="de-CH" sz="1600" b="0" i="1" dirty="0"/>
              <a:t>von Sexualhormonen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37134" y="3717032"/>
            <a:ext cx="51507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i="1" dirty="0"/>
              <a:t>Höheres Lebensalter (über 60 J</a:t>
            </a:r>
            <a:r>
              <a:rPr lang="de-CH" sz="1600" i="1" dirty="0" smtClean="0"/>
              <a:t>.)</a:t>
            </a:r>
          </a:p>
          <a:p>
            <a:r>
              <a:rPr lang="de-CH" sz="1600" i="1" dirty="0"/>
              <a:t>VTE bei Verwandten 1. </a:t>
            </a:r>
            <a:r>
              <a:rPr lang="de-CH" sz="1600" i="1" dirty="0" smtClean="0"/>
              <a:t>Grades</a:t>
            </a:r>
          </a:p>
          <a:p>
            <a:r>
              <a:rPr lang="de-CH" sz="1600" i="1" dirty="0"/>
              <a:t>Chronische </a:t>
            </a:r>
            <a:r>
              <a:rPr lang="de-CH" sz="1600" i="1" dirty="0" smtClean="0"/>
              <a:t>Herzinsuffizienz</a:t>
            </a:r>
            <a:r>
              <a:rPr lang="de-CH" sz="1600" i="1" dirty="0"/>
              <a:t>, </a:t>
            </a:r>
            <a:r>
              <a:rPr lang="de-CH" sz="1600" i="1" dirty="0" err="1"/>
              <a:t>Z.n</a:t>
            </a:r>
            <a:r>
              <a:rPr lang="de-CH" sz="1600" i="1" dirty="0"/>
              <a:t>. </a:t>
            </a:r>
            <a:r>
              <a:rPr lang="de-CH" sz="1600" i="1" dirty="0" err="1" smtClean="0"/>
              <a:t>Herzinarkt</a:t>
            </a:r>
            <a:endParaRPr lang="de-CH" sz="1600" i="1" dirty="0" smtClean="0"/>
          </a:p>
          <a:p>
            <a:r>
              <a:rPr lang="de-CH" sz="1600" i="1" dirty="0"/>
              <a:t>Übergewicht (BMI &gt;30 kg/m2</a:t>
            </a:r>
            <a:r>
              <a:rPr lang="de-CH" sz="1600" i="1" dirty="0" smtClean="0"/>
              <a:t>)</a:t>
            </a:r>
          </a:p>
          <a:p>
            <a:r>
              <a:rPr lang="de-CH" sz="1600" i="1" dirty="0"/>
              <a:t>Akute Infektionen/ </a:t>
            </a:r>
            <a:r>
              <a:rPr lang="de-CH" sz="1600" i="1" dirty="0" smtClean="0"/>
              <a:t>entzündliche</a:t>
            </a:r>
            <a:r>
              <a:rPr lang="de-CH" sz="1600" i="1" dirty="0"/>
              <a:t> </a:t>
            </a:r>
            <a:r>
              <a:rPr lang="de-CH" sz="1600" i="1" dirty="0" smtClean="0"/>
              <a:t>mit Immobilisation</a:t>
            </a:r>
          </a:p>
          <a:p>
            <a:endParaRPr lang="de-CH" sz="2000" dirty="0" smtClean="0"/>
          </a:p>
          <a:p>
            <a:endParaRPr lang="de-CH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6300192" y="2260350"/>
            <a:ext cx="2915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i="1" dirty="0"/>
              <a:t>Frühere TVT/LE</a:t>
            </a:r>
          </a:p>
          <a:p>
            <a:r>
              <a:rPr lang="de-CH" sz="1600" i="1" dirty="0" err="1"/>
              <a:t>Thrombophile</a:t>
            </a:r>
            <a:r>
              <a:rPr lang="de-CH" sz="1600" i="1" dirty="0"/>
              <a:t> </a:t>
            </a:r>
            <a:r>
              <a:rPr lang="de-CH" sz="1600" i="1" dirty="0" err="1"/>
              <a:t>Hämostasedefekte</a:t>
            </a:r>
            <a:endParaRPr lang="de-CH" sz="1600" i="1" dirty="0"/>
          </a:p>
          <a:p>
            <a:r>
              <a:rPr lang="de-CH" sz="1600" i="1" dirty="0"/>
              <a:t>Maligne Erkrankung</a:t>
            </a:r>
          </a:p>
          <a:p>
            <a:r>
              <a:rPr lang="de-CH" sz="1600" dirty="0" smtClean="0"/>
              <a:t> </a:t>
            </a:r>
            <a:r>
              <a:rPr lang="de-CH" sz="1600" dirty="0"/>
              <a:t>	</a:t>
            </a:r>
          </a:p>
          <a:p>
            <a:endParaRPr lang="de-CH" sz="2000" dirty="0" smtClean="0"/>
          </a:p>
          <a:p>
            <a:endParaRPr lang="de-CH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1115616" y="1897408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 smtClean="0"/>
              <a:t>Abdominalchirurgi</a:t>
            </a:r>
            <a:r>
              <a:rPr lang="de-CH" sz="2400" b="0" dirty="0" err="1" smtClean="0"/>
              <a:t>e</a:t>
            </a:r>
            <a:endParaRPr lang="de-CH" sz="2400" b="0" dirty="0"/>
          </a:p>
        </p:txBody>
      </p:sp>
      <p:sp>
        <p:nvSpPr>
          <p:cNvPr id="14" name="Textfeld 13"/>
          <p:cNvSpPr txBox="1"/>
          <p:nvPr/>
        </p:nvSpPr>
        <p:spPr>
          <a:xfrm>
            <a:off x="22884" y="3597614"/>
            <a:ext cx="372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ambulant immobilisierte Pat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-408" y="185963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80%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309525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40%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-43710" y="524811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10%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0904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/>
              <a:t>Risikogruppen</a:t>
            </a:r>
            <a:br>
              <a:rPr lang="de-CH" sz="2400" dirty="0" smtClean="0"/>
            </a:br>
            <a:r>
              <a:rPr lang="de-CH" sz="2400" dirty="0" err="1" smtClean="0"/>
              <a:t>Expositionelles</a:t>
            </a:r>
            <a:r>
              <a:rPr lang="de-CH" sz="2400" dirty="0" smtClean="0"/>
              <a:t> (Eingriffsbedingtes Thromboserisiko)</a:t>
            </a:r>
            <a:endParaRPr lang="de-CH" sz="24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5" y="1615255"/>
            <a:ext cx="7920880" cy="477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 bwMode="auto">
          <a:xfrm>
            <a:off x="1187624" y="1844824"/>
            <a:ext cx="3096344" cy="4868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7" y="2960082"/>
            <a:ext cx="31511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4841420" y="3717032"/>
            <a:ext cx="3096344" cy="4868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5436096" y="5567395"/>
            <a:ext cx="3096344" cy="4868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3" name="Gebogener Pfeil 2"/>
          <p:cNvSpPr/>
          <p:nvPr/>
        </p:nvSpPr>
        <p:spPr bwMode="auto">
          <a:xfrm>
            <a:off x="7956376" y="4560305"/>
            <a:ext cx="432048" cy="740903"/>
          </a:xfrm>
          <a:prstGeom prst="circular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5" name="Nach links gekrümmter Pfeil 4"/>
          <p:cNvSpPr/>
          <p:nvPr/>
        </p:nvSpPr>
        <p:spPr bwMode="auto">
          <a:xfrm>
            <a:off x="7996145" y="4080251"/>
            <a:ext cx="833812" cy="1101720"/>
          </a:xfrm>
          <a:prstGeom prst="curvedLeft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  <p:sp>
        <p:nvSpPr>
          <p:cNvPr id="8" name="Nach links gekrümmter Pfeil 7"/>
          <p:cNvSpPr/>
          <p:nvPr/>
        </p:nvSpPr>
        <p:spPr bwMode="auto">
          <a:xfrm>
            <a:off x="7524328" y="4797152"/>
            <a:ext cx="797808" cy="741680"/>
          </a:xfrm>
          <a:prstGeom prst="curvedLeftArrow">
            <a:avLst>
              <a:gd name="adj1" fmla="val 25000"/>
              <a:gd name="adj2" fmla="val 50000"/>
              <a:gd name="adj3" fmla="val 6573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CH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9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dirty="0" err="1">
                <a:latin typeface="Tahoma" pitchFamily="34" charset="0"/>
              </a:rPr>
              <a:t>Risikostratifizierung</a:t>
            </a:r>
            <a:r>
              <a:rPr lang="de-DE" altLang="de-DE" sz="2800" dirty="0">
                <a:latin typeface="Tahoma" pitchFamily="34" charset="0"/>
              </a:rPr>
              <a:t> Thromboseprophylaxe</a:t>
            </a:r>
            <a:endParaRPr lang="de-CH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kumimoji="1" sz="32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kumimoji="1" sz="28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kumimoji="1" sz="24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kumimoji="1"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kumimoji="1"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kumimoji="1"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kumimoji="1"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kumimoji="1"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kumimoji="1"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800" b="1" u="sng" dirty="0">
                <a:solidFill>
                  <a:schemeClr val="tx1"/>
                </a:solidFill>
                <a:latin typeface="Tahoma" pitchFamily="34" charset="0"/>
              </a:rPr>
              <a:t>Hat der Patient mehr als nur ein niedriges Risiko?</a:t>
            </a:r>
          </a:p>
          <a:p>
            <a:pPr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Tahoma" pitchFamily="34" charset="0"/>
              </a:rPr>
              <a:t>	</a:t>
            </a:r>
          </a:p>
          <a:p>
            <a:pPr lvl="1"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Tahoma" pitchFamily="34" charset="0"/>
              </a:rPr>
              <a:t>		          </a:t>
            </a:r>
            <a:r>
              <a:rPr lang="de-DE" altLang="de-DE" sz="1800" i="1" dirty="0">
                <a:solidFill>
                  <a:schemeClr val="tx1"/>
                </a:solidFill>
                <a:latin typeface="Tahoma" pitchFamily="34" charset="0"/>
              </a:rPr>
              <a:t>nein</a:t>
            </a:r>
            <a:r>
              <a:rPr lang="de-DE" altLang="de-DE" sz="1800" dirty="0">
                <a:solidFill>
                  <a:schemeClr val="tx1"/>
                </a:solidFill>
                <a:latin typeface="Tahoma" pitchFamily="34" charset="0"/>
              </a:rPr>
              <a:t> 					</a:t>
            </a:r>
            <a:r>
              <a:rPr lang="de-DE" altLang="de-DE" sz="1800" i="1" dirty="0">
                <a:solidFill>
                  <a:schemeClr val="tx1"/>
                </a:solidFill>
                <a:latin typeface="Tahoma" pitchFamily="34" charset="0"/>
              </a:rPr>
              <a:t>ja, mittleres oder</a:t>
            </a:r>
          </a:p>
          <a:p>
            <a:pPr lvl="1">
              <a:buFontTx/>
              <a:buNone/>
            </a:pPr>
            <a:r>
              <a:rPr lang="de-DE" altLang="de-DE" sz="1800" i="1" dirty="0">
                <a:solidFill>
                  <a:schemeClr val="tx1"/>
                </a:solidFill>
                <a:latin typeface="Tahoma" pitchFamily="34" charset="0"/>
              </a:rPr>
              <a:t>								hohes Risiko</a:t>
            </a:r>
          </a:p>
          <a:p>
            <a:pPr lvl="1">
              <a:buFontTx/>
              <a:buNone/>
            </a:pPr>
            <a:endParaRPr lang="de-DE" altLang="de-DE" sz="1800" i="1" dirty="0">
              <a:solidFill>
                <a:schemeClr val="tx1"/>
              </a:solidFill>
              <a:latin typeface="Tahoma" pitchFamily="34" charset="0"/>
            </a:endParaRPr>
          </a:p>
          <a:p>
            <a:pPr lvl="1">
              <a:buFontTx/>
              <a:buNone/>
            </a:pPr>
            <a:r>
              <a:rPr lang="de-DE" altLang="de-DE" sz="1800" b="1" dirty="0">
                <a:solidFill>
                  <a:schemeClr val="tx2"/>
                </a:solidFill>
                <a:latin typeface="Tahoma" pitchFamily="34" charset="0"/>
              </a:rPr>
              <a:t>Basismaßnahmen</a:t>
            </a:r>
            <a:r>
              <a:rPr lang="de-DE" altLang="de-DE" sz="1800" b="1" dirty="0">
                <a:solidFill>
                  <a:schemeClr val="tx1"/>
                </a:solidFill>
                <a:latin typeface="Tahoma" pitchFamily="34" charset="0"/>
              </a:rPr>
              <a:t>;				</a:t>
            </a:r>
            <a:r>
              <a:rPr lang="de-DE" altLang="de-DE" sz="1800" b="1" dirty="0">
                <a:solidFill>
                  <a:schemeClr val="tx2"/>
                </a:solidFill>
                <a:latin typeface="Tahoma" pitchFamily="34" charset="0"/>
              </a:rPr>
              <a:t>Basismaßnahmen</a:t>
            </a:r>
            <a:r>
              <a:rPr lang="de-DE" altLang="de-DE" sz="1800" b="1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de-DE" sz="1800" dirty="0">
                <a:solidFill>
                  <a:schemeClr val="tx1"/>
                </a:solidFill>
                <a:latin typeface="Tahoma" pitchFamily="34" charset="0"/>
              </a:rPr>
              <a:t>und</a:t>
            </a:r>
          </a:p>
          <a:p>
            <a:pPr lvl="1"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Tahoma" pitchFamily="34" charset="0"/>
              </a:rPr>
              <a:t>medikamentöse Prophylaxe 			zusätzlich </a:t>
            </a:r>
            <a:r>
              <a:rPr lang="de-DE" altLang="de-DE" sz="1800" dirty="0">
                <a:solidFill>
                  <a:srgbClr val="FF9933"/>
                </a:solidFill>
                <a:latin typeface="Tahoma" pitchFamily="34" charset="0"/>
              </a:rPr>
              <a:t>medikamentöse</a:t>
            </a:r>
          </a:p>
          <a:p>
            <a:pPr lvl="1"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Tahoma" pitchFamily="34" charset="0"/>
              </a:rPr>
              <a:t>nur im </a:t>
            </a:r>
            <a:r>
              <a:rPr lang="de-DE" altLang="de-DE" sz="1800" dirty="0" smtClean="0">
                <a:solidFill>
                  <a:schemeClr val="tx1"/>
                </a:solidFill>
                <a:latin typeface="Tahoma" pitchFamily="34" charset="0"/>
              </a:rPr>
              <a:t>Einzelfall </a:t>
            </a:r>
            <a:r>
              <a:rPr lang="de-DE" altLang="de-DE" sz="1800" dirty="0">
                <a:solidFill>
                  <a:schemeClr val="tx1"/>
                </a:solidFill>
                <a:latin typeface="Tahoma" pitchFamily="34" charset="0"/>
              </a:rPr>
              <a:t>				Prophylaxe </a:t>
            </a:r>
            <a:r>
              <a:rPr lang="de-DE" altLang="de-DE" sz="1800" dirty="0" smtClean="0">
                <a:solidFill>
                  <a:schemeClr val="tx1"/>
                </a:solidFill>
                <a:latin typeface="Tahoma" pitchFamily="34" charset="0"/>
              </a:rPr>
              <a:t>indiziert</a:t>
            </a:r>
          </a:p>
          <a:p>
            <a:pPr lvl="1">
              <a:buFontTx/>
              <a:buNone/>
            </a:pPr>
            <a:r>
              <a:rPr lang="de-DE" altLang="de-DE" sz="1800" i="1" dirty="0" smtClean="0">
                <a:solidFill>
                  <a:schemeClr val="tx1"/>
                </a:solidFill>
                <a:latin typeface="Tahoma" pitchFamily="34" charset="0"/>
              </a:rPr>
              <a:t>     Physikalische </a:t>
            </a:r>
            <a:r>
              <a:rPr lang="de-DE" altLang="de-DE" sz="1800" i="1" dirty="0" err="1" smtClean="0">
                <a:solidFill>
                  <a:schemeClr val="tx1"/>
                </a:solidFill>
                <a:latin typeface="Tahoma" pitchFamily="34" charset="0"/>
              </a:rPr>
              <a:t>Massnahmen</a:t>
            </a:r>
            <a:r>
              <a:rPr lang="de-DE" altLang="de-DE" sz="1800" i="1" dirty="0" smtClean="0">
                <a:solidFill>
                  <a:schemeClr val="tx1"/>
                </a:solidFill>
                <a:latin typeface="Tahoma" pitchFamily="34" charset="0"/>
              </a:rPr>
              <a:t> können zusätzlich angewendet werden</a:t>
            </a:r>
            <a:endParaRPr lang="de-DE" altLang="de-DE" sz="1800" i="1" dirty="0">
              <a:solidFill>
                <a:schemeClr val="tx1"/>
              </a:solidFill>
              <a:latin typeface="Tahoma" pitchFamily="34" charset="0"/>
            </a:endParaRPr>
          </a:p>
          <a:p>
            <a:pPr lvl="1">
              <a:buFontTx/>
              <a:buNone/>
            </a:pPr>
            <a:endParaRPr lang="de-DE" altLang="de-DE" sz="1800" dirty="0">
              <a:solidFill>
                <a:schemeClr val="tx1"/>
              </a:solidFill>
              <a:latin typeface="Tahoma" pitchFamily="34" charset="0"/>
            </a:endParaRPr>
          </a:p>
          <a:p>
            <a:pPr lvl="1">
              <a:buFontTx/>
              <a:buNone/>
            </a:pPr>
            <a:endParaRPr lang="de-DE" altLang="de-DE" sz="1800" dirty="0">
              <a:solidFill>
                <a:schemeClr val="tx1"/>
              </a:solidFill>
              <a:latin typeface="Tahoma" pitchFamily="34" charset="0"/>
            </a:endParaRPr>
          </a:p>
          <a:p>
            <a:pPr lvl="1"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Tahoma" pitchFamily="34" charset="0"/>
              </a:rPr>
              <a:t>									</a:t>
            </a:r>
          </a:p>
          <a:p>
            <a:pPr lvl="1">
              <a:buFontTx/>
              <a:buNone/>
            </a:pPr>
            <a:endParaRPr lang="de-DE" altLang="de-DE" sz="1800" dirty="0">
              <a:solidFill>
                <a:schemeClr val="tx1"/>
              </a:solidFill>
              <a:latin typeface="Tahoma" pitchFamily="34" charset="0"/>
            </a:endParaRPr>
          </a:p>
          <a:p>
            <a:pPr lvl="1"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Tahoma" pitchFamily="34" charset="0"/>
              </a:rPr>
              <a:t>						</a:t>
            </a:r>
            <a:r>
              <a:rPr lang="de-DE" altLang="de-DE" sz="1200" b="1" dirty="0" err="1" smtClean="0">
                <a:solidFill>
                  <a:schemeClr val="tx1"/>
                </a:solidFill>
                <a:latin typeface="Tahoma" pitchFamily="34" charset="0"/>
              </a:rPr>
              <a:t>Clexane</a:t>
            </a:r>
            <a:r>
              <a:rPr lang="de-DE" altLang="de-DE" sz="18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de-DE" altLang="de-DE" sz="1200" b="1" dirty="0" smtClean="0">
                <a:solidFill>
                  <a:schemeClr val="tx1"/>
                </a:solidFill>
                <a:latin typeface="Tahoma" pitchFamily="34" charset="0"/>
              </a:rPr>
              <a:t>40</a:t>
            </a:r>
            <a:endParaRPr lang="de-DE" altLang="de-DE" sz="1200" b="1" i="1" dirty="0">
              <a:solidFill>
                <a:schemeClr val="tx1"/>
              </a:solidFill>
              <a:effectLst>
                <a:outerShdw blurRad="38100" dist="38100" dir="2700000" algn="tl">
                  <a:srgbClr val="B5B5B5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13795"/>
              </p:ext>
            </p:extLst>
          </p:nvPr>
        </p:nvGraphicFramePr>
        <p:xfrm>
          <a:off x="4114800" y="1676400"/>
          <a:ext cx="9207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4" imgW="1847745" imgH="3981520" progId="MS_ClipArt_Gallery.2">
                  <p:embed/>
                </p:oleObj>
              </mc:Choice>
              <mc:Fallback>
                <p:oleObj name="Clip" r:id="rId4" imgW="1847745" imgH="3981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76400"/>
                        <a:ext cx="920750" cy="1981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8"/>
          <p:cNvGrpSpPr>
            <a:grpSpLocks noRot="1"/>
          </p:cNvGrpSpPr>
          <p:nvPr/>
        </p:nvGrpSpPr>
        <p:grpSpPr bwMode="auto">
          <a:xfrm>
            <a:off x="604290" y="4209131"/>
            <a:ext cx="8137525" cy="2173288"/>
            <a:chOff x="521" y="2795"/>
            <a:chExt cx="5126" cy="1369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332" y="3599"/>
              <a:ext cx="1315" cy="2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/>
                      </a:gs>
                      <a:gs pos="50000">
                        <a:srgbClr val="3366FF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8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4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0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de-DE" altLang="de-DE" sz="1200" dirty="0" err="1">
                  <a:solidFill>
                    <a:schemeClr val="tx1"/>
                  </a:solidFill>
                  <a:latin typeface="Tahoma" pitchFamily="34" charset="0"/>
                  <a:cs typeface="Arial" charset="0"/>
                </a:rPr>
                <a:t>Clexane</a:t>
              </a:r>
              <a:r>
                <a:rPr lang="de-DE" altLang="de-DE" sz="1200" dirty="0">
                  <a:solidFill>
                    <a:schemeClr val="tx1"/>
                  </a:solidFill>
                  <a:latin typeface="Tahoma" pitchFamily="34" charset="0"/>
                  <a:cs typeface="Arial" charset="0"/>
                </a:rPr>
                <a:t> 40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1" y="3599"/>
              <a:ext cx="3811" cy="2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>
                          <a:gamma/>
                          <a:tint val="46667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tint val="46667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8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4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0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de-DE" altLang="de-DE" sz="1200" dirty="0" err="1">
                  <a:solidFill>
                    <a:schemeClr val="tx1"/>
                  </a:solidFill>
                  <a:latin typeface="Tahoma" pitchFamily="34" charset="0"/>
                </a:rPr>
                <a:t>Clexane</a:t>
              </a:r>
              <a:r>
                <a:rPr lang="de-DE" altLang="de-DE" sz="1200" dirty="0">
                  <a:solidFill>
                    <a:schemeClr val="tx1"/>
                  </a:solidFill>
                  <a:latin typeface="Tahoma" pitchFamily="34" charset="0"/>
                </a:rPr>
                <a:t> </a:t>
              </a:r>
              <a:r>
                <a:rPr lang="de-DE" altLang="de-DE" sz="1200" dirty="0" smtClean="0">
                  <a:solidFill>
                    <a:schemeClr val="tx1"/>
                  </a:solidFill>
                  <a:latin typeface="Tahoma" pitchFamily="34" charset="0"/>
                </a:rPr>
                <a:t>20</a:t>
              </a:r>
              <a:endParaRPr lang="de-DE" altLang="de-DE" sz="1200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332" y="3857"/>
              <a:ext cx="1315" cy="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/>
                      </a:gs>
                      <a:gs pos="50000">
                        <a:srgbClr val="3366FF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8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4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0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de-DE" altLang="de-DE" sz="1200">
                  <a:solidFill>
                    <a:schemeClr val="tx1"/>
                  </a:solidFill>
                  <a:latin typeface="Tahoma" pitchFamily="34" charset="0"/>
                  <a:cs typeface="Arial" charset="0"/>
                </a:rPr>
                <a:t>Fraxiparin 0,2 bis 0,6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21" y="3857"/>
              <a:ext cx="3811" cy="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>
                          <a:gamma/>
                          <a:tint val="46667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tint val="46667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8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4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0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de-DE" altLang="de-DE" sz="1200">
                  <a:solidFill>
                    <a:schemeClr val="tx1"/>
                  </a:solidFill>
                  <a:latin typeface="Tahoma" pitchFamily="34" charset="0"/>
                </a:rPr>
                <a:t>Fraxiparin 0,3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332" y="3341"/>
              <a:ext cx="1315" cy="2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/>
                      </a:gs>
                      <a:gs pos="50000">
                        <a:srgbClr val="3366FF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8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4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0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de-DE" altLang="de-DE" sz="1200">
                  <a:solidFill>
                    <a:schemeClr val="tx1"/>
                  </a:solidFill>
                  <a:latin typeface="Tahoma" pitchFamily="34" charset="0"/>
                  <a:cs typeface="Arial" charset="0"/>
                </a:rPr>
                <a:t>Fragmin P forte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521" y="3341"/>
              <a:ext cx="3811" cy="2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8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4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0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de-DE" altLang="de-DE" sz="1200">
                  <a:solidFill>
                    <a:schemeClr val="tx1"/>
                  </a:solidFill>
                  <a:latin typeface="Tahoma" pitchFamily="34" charset="0"/>
                </a:rPr>
                <a:t>Fragmin P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061" y="3083"/>
              <a:ext cx="2586" cy="2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/>
                      </a:gs>
                      <a:gs pos="50000">
                        <a:srgbClr val="3366FF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8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4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0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de-DE" altLang="de-DE" sz="1200" dirty="0">
                  <a:solidFill>
                    <a:schemeClr val="tx1"/>
                  </a:solidFill>
                  <a:latin typeface="Tahoma" pitchFamily="34" charset="0"/>
                </a:rPr>
                <a:t>Mono-</a:t>
              </a:r>
              <a:r>
                <a:rPr lang="de-DE" altLang="de-DE" sz="1200" dirty="0" err="1">
                  <a:solidFill>
                    <a:schemeClr val="tx1"/>
                  </a:solidFill>
                  <a:latin typeface="Tahoma" pitchFamily="34" charset="0"/>
                </a:rPr>
                <a:t>Embolex</a:t>
              </a:r>
              <a:endParaRPr lang="en-US" altLang="de-DE" sz="1200" dirty="0">
                <a:solidFill>
                  <a:schemeClr val="tx1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521" y="3083"/>
              <a:ext cx="2540" cy="2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8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4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0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de-DE" altLang="de-DE" sz="12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332" y="2795"/>
              <a:ext cx="1315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/>
                      </a:gs>
                      <a:gs pos="50000">
                        <a:srgbClr val="3366FF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8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4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0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de-DE" altLang="de-DE" sz="1400" b="1">
                  <a:solidFill>
                    <a:schemeClr val="tx1"/>
                  </a:solidFill>
                  <a:latin typeface="Tahoma" pitchFamily="34" charset="0"/>
                </a:rPr>
                <a:t>Hohes Risiko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061" y="2795"/>
              <a:ext cx="1271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/>
                      </a:gs>
                      <a:gs pos="50000">
                        <a:srgbClr val="3366FF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8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4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0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de-DE" altLang="de-DE" sz="1400" b="1">
                  <a:solidFill>
                    <a:schemeClr val="tx1"/>
                  </a:solidFill>
                  <a:latin typeface="Tahoma" pitchFamily="34" charset="0"/>
                </a:rPr>
                <a:t>Mittleres Risiko</a:t>
              </a: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21" y="2795"/>
              <a:ext cx="254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800">
                  <a:solidFill>
                    <a:srgbClr val="FFFFFF"/>
                  </a:solidFill>
                  <a:latin typeface="Times New Roman" pitchFamily="18" charset="0"/>
                </a:defRPr>
              </a:lvl1pPr>
              <a:lvl2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400">
                  <a:solidFill>
                    <a:srgbClr val="FFFFFF"/>
                  </a:solidFill>
                  <a:latin typeface="Times New Roman" pitchFamily="18" charset="0"/>
                </a:defRPr>
              </a:lvl2pPr>
              <a:lvl3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 sz="2000">
                  <a:solidFill>
                    <a:srgbClr val="FFFFFF"/>
                  </a:solidFill>
                  <a:latin typeface="Times New Roman" pitchFamily="18" charset="0"/>
                </a:defRPr>
              </a:lvl3pPr>
              <a:lvl4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4pPr>
              <a:lvl5pPr>
                <a:spcBef>
                  <a:spcPct val="20000"/>
                </a:spcBef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kumimoji="1">
                  <a:solidFill>
                    <a:srgbClr val="FFFFFF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de-DE" altLang="de-DE" sz="1400" b="1">
                  <a:solidFill>
                    <a:schemeClr val="tx1"/>
                  </a:solidFill>
                  <a:latin typeface="Tahoma" pitchFamily="34" charset="0"/>
                </a:rPr>
                <a:t>Niedriges Risiko</a:t>
              </a: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1" y="2795"/>
              <a:ext cx="512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521" y="3083"/>
              <a:ext cx="5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521" y="3341"/>
              <a:ext cx="5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21" y="3599"/>
              <a:ext cx="5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521" y="4164"/>
              <a:ext cx="512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21" y="2795"/>
              <a:ext cx="0" cy="136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061" y="2810"/>
              <a:ext cx="0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332" y="2795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5647" y="2795"/>
              <a:ext cx="0" cy="136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521" y="3857"/>
              <a:ext cx="5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4332" y="3341"/>
              <a:ext cx="0" cy="8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822649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e0a4b9f-6fe9-4ed9-8b6b-c1c14356b0c4"/>
</p:tagLst>
</file>

<file path=ppt/theme/theme1.xml><?xml version="1.0" encoding="utf-8"?>
<a:theme xmlns:a="http://schemas.openxmlformats.org/drawingml/2006/main" name="ppt_unibe_3_1_">
  <a:themeElements>
    <a:clrScheme name="">
      <a:dk1>
        <a:srgbClr val="000000"/>
      </a:dk1>
      <a:lt1>
        <a:srgbClr val="FFFFFF"/>
      </a:lt1>
      <a:dk2>
        <a:srgbClr val="0093D3"/>
      </a:dk2>
      <a:lt2>
        <a:srgbClr val="767878"/>
      </a:lt2>
      <a:accent1>
        <a:srgbClr val="3FA337"/>
      </a:accent1>
      <a:accent2>
        <a:srgbClr val="F5BC1D"/>
      </a:accent2>
      <a:accent3>
        <a:srgbClr val="FFFFFF"/>
      </a:accent3>
      <a:accent4>
        <a:srgbClr val="000000"/>
      </a:accent4>
      <a:accent5>
        <a:srgbClr val="AFCEAE"/>
      </a:accent5>
      <a:accent6>
        <a:srgbClr val="DEAA19"/>
      </a:accent6>
      <a:hlink>
        <a:srgbClr val="D53D21"/>
      </a:hlink>
      <a:folHlink>
        <a:srgbClr val="005395"/>
      </a:folHlink>
    </a:clrScheme>
    <a:fontScheme name="ppt_unibe_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pt_unibe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unibe_ohnefoto">
  <a:themeElements>
    <a:clrScheme name="">
      <a:dk1>
        <a:srgbClr val="000000"/>
      </a:dk1>
      <a:lt1>
        <a:srgbClr val="FFFFFF"/>
      </a:lt1>
      <a:dk2>
        <a:srgbClr val="0093D3"/>
      </a:dk2>
      <a:lt2>
        <a:srgbClr val="767878"/>
      </a:lt2>
      <a:accent1>
        <a:srgbClr val="3FA337"/>
      </a:accent1>
      <a:accent2>
        <a:srgbClr val="F5BC1D"/>
      </a:accent2>
      <a:accent3>
        <a:srgbClr val="FFFFFF"/>
      </a:accent3>
      <a:accent4>
        <a:srgbClr val="000000"/>
      </a:accent4>
      <a:accent5>
        <a:srgbClr val="AFCEAE"/>
      </a:accent5>
      <a:accent6>
        <a:srgbClr val="DEAA19"/>
      </a:accent6>
      <a:hlink>
        <a:srgbClr val="D53D21"/>
      </a:hlink>
      <a:folHlink>
        <a:srgbClr val="005395"/>
      </a:folHlink>
    </a:clrScheme>
    <a:fontScheme name="ppt_unibe_ohnef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pt_unibe_ohne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ohnefo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ohnefo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ohnefo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ohnefo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unibe_ohnefo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unibe_ohnefo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754</Words>
  <Application>Microsoft Office PowerPoint</Application>
  <PresentationFormat>On-screen Show (4:3)</PresentationFormat>
  <Paragraphs>239</Paragraphs>
  <Slides>26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Symbol</vt:lpstr>
      <vt:lpstr>Tahoma</vt:lpstr>
      <vt:lpstr>Wingdings</vt:lpstr>
      <vt:lpstr>ppt_unibe_3_1_</vt:lpstr>
      <vt:lpstr>ppt_unibe_ohnefoto</vt:lpstr>
      <vt:lpstr>Clip</vt:lpstr>
      <vt:lpstr>Postoperative Thromboseprophylaxe </vt:lpstr>
      <vt:lpstr>Risikofaktoren: Virchow’s Triad 1856</vt:lpstr>
      <vt:lpstr>VTE Epidemiologie</vt:lpstr>
      <vt:lpstr>Konsequenzen VTE</vt:lpstr>
      <vt:lpstr>Expositionelles Risiko ohne medikamentöse Prophylaxe</vt:lpstr>
      <vt:lpstr>Prinzipien der VTE Prophylaxe- Virchow</vt:lpstr>
      <vt:lpstr>Patienteneigene Risikofaktoren und Risikosituationen Die „Klassiker“ </vt:lpstr>
      <vt:lpstr>Risikogruppen Expositionelles (Eingriffsbedingtes Thromboserisiko)</vt:lpstr>
      <vt:lpstr>Risikostratifizierung Thromboseprophylaxe</vt:lpstr>
      <vt:lpstr>Thromboseprophylaxe in der Allgemeinchirurgie</vt:lpstr>
      <vt:lpstr>Thrombose - Risiko  mit medikamentöser Prophylaxe </vt:lpstr>
      <vt:lpstr>Schon aus Praktikabilitätsgründen sollte überlegt werden, ob nicht alle Patienten generell eine medikamentöse Thromboseprophylaxe …</vt:lpstr>
      <vt:lpstr>Laparoskopische Eingriffe vs. offene Chirurgie</vt:lpstr>
      <vt:lpstr>Dauer</vt:lpstr>
      <vt:lpstr>PowerPoint Presentation</vt:lpstr>
      <vt:lpstr>FAME-STUDY</vt:lpstr>
      <vt:lpstr>Komplikationen</vt:lpstr>
      <vt:lpstr>Outlook NOACS- PK and PD in Bariatrics </vt:lpstr>
      <vt:lpstr>Conclusion</vt:lpstr>
      <vt:lpstr>Outlook</vt:lpstr>
      <vt:lpstr>Case Szenario</vt:lpstr>
      <vt:lpstr>TED- Umfrage</vt:lpstr>
      <vt:lpstr>TED- Umfrage</vt:lpstr>
      <vt:lpstr>Take Home message</vt:lpstr>
      <vt:lpstr>Literatur</vt:lpstr>
      <vt:lpstr>Thank you</vt:lpstr>
    </vt:vector>
  </TitlesOfParts>
  <Company>Inselspital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Studer, Peter</dc:creator>
  <cp:lastModifiedBy>Smith, Lilian (DKF)</cp:lastModifiedBy>
  <cp:revision>154</cp:revision>
  <dcterms:created xsi:type="dcterms:W3CDTF">2015-10-27T18:39:09Z</dcterms:created>
  <dcterms:modified xsi:type="dcterms:W3CDTF">2017-01-26T22:16:19Z</dcterms:modified>
</cp:coreProperties>
</file>